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98" r:id="rId3"/>
    <p:sldId id="329" r:id="rId4"/>
    <p:sldId id="330" r:id="rId5"/>
    <p:sldId id="304" r:id="rId6"/>
    <p:sldId id="258" r:id="rId7"/>
    <p:sldId id="259" r:id="rId8"/>
    <p:sldId id="315" r:id="rId9"/>
    <p:sldId id="320" r:id="rId10"/>
    <p:sldId id="325" r:id="rId11"/>
    <p:sldId id="324" r:id="rId12"/>
    <p:sldId id="257" r:id="rId13"/>
    <p:sldId id="316" r:id="rId14"/>
    <p:sldId id="303" r:id="rId15"/>
    <p:sldId id="333" r:id="rId16"/>
    <p:sldId id="307" r:id="rId17"/>
    <p:sldId id="306" r:id="rId18"/>
    <p:sldId id="301" r:id="rId19"/>
    <p:sldId id="261" r:id="rId20"/>
    <p:sldId id="265" r:id="rId21"/>
    <p:sldId id="322" r:id="rId22"/>
    <p:sldId id="308" r:id="rId23"/>
    <p:sldId id="285" r:id="rId24"/>
    <p:sldId id="271" r:id="rId25"/>
    <p:sldId id="331" r:id="rId26"/>
    <p:sldId id="323" r:id="rId27"/>
    <p:sldId id="327" r:id="rId28"/>
    <p:sldId id="267" r:id="rId29"/>
    <p:sldId id="286" r:id="rId30"/>
    <p:sldId id="274" r:id="rId31"/>
    <p:sldId id="318" r:id="rId32"/>
    <p:sldId id="319" r:id="rId33"/>
    <p:sldId id="296" r:id="rId34"/>
    <p:sldId id="332" r:id="rId35"/>
    <p:sldId id="272" r:id="rId36"/>
    <p:sldId id="334" r:id="rId37"/>
    <p:sldId id="335" r:id="rId38"/>
    <p:sldId id="336" r:id="rId39"/>
    <p:sldId id="337" r:id="rId40"/>
    <p:sldId id="338" r:id="rId41"/>
    <p:sldId id="340" r:id="rId42"/>
    <p:sldId id="339" r:id="rId43"/>
    <p:sldId id="3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C0C"/>
    <a:srgbClr val="CC7F7F"/>
    <a:srgbClr val="FFFFFF"/>
    <a:srgbClr val="FF3300"/>
    <a:srgbClr val="6D46BA"/>
    <a:srgbClr val="83679E"/>
    <a:srgbClr val="F7F470"/>
    <a:srgbClr val="00B050"/>
    <a:srgbClr val="92D05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96" d="100"/>
          <a:sy n="96" d="100"/>
        </p:scale>
        <p:origin x="1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3:50:16.845"/>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3:50:17.550"/>
    </inkml:context>
    <inkml:brush xml:id="br0">
      <inkml:brushProperty name="width" value="0.2" units="cm"/>
      <inkml:brushProperty name="height" value="0.2" units="cm"/>
      <inkml:brushProperty name="color" value="#FFFFFF"/>
    </inkml:brush>
  </inkml:definitions>
  <inkml:trace contextRef="#ctx0" brushRef="#br0">1 1 24575,'7'0'0,"2"6"0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08.699"/>
    </inkml:context>
    <inkml:brush xml:id="br0">
      <inkml:brushProperty name="width" value="0.2" units="cm"/>
      <inkml:brushProperty name="height" value="0.2" units="cm"/>
      <inkml:brushProperty name="color" value="#FFFFFF"/>
    </inkml:brush>
  </inkml:definitions>
  <inkml:trace contextRef="#ctx0" brushRef="#br0">0 1 24575,'7'0'0,"10"7"0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17.290"/>
    </inkml:context>
    <inkml:brush xml:id="br0">
      <inkml:brushProperty name="width" value="0.2" units="cm"/>
      <inkml:brushProperty name="height" value="0.2" units="cm"/>
      <inkml:brushProperty name="color" value="#FFFFFF"/>
    </inkml:brush>
  </inkml:definitions>
  <inkml:trace contextRef="#ctx0" brushRef="#br0">0 1 24575,'0'7'0,"7"16"0,10 11 0,8 14 0,7 6 0,-2 0 0,-5-2 0,-8-9-8191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18.071"/>
    </inkml:context>
    <inkml:brush xml:id="br0">
      <inkml:brushProperty name="width" value="0.2" units="cm"/>
      <inkml:brushProperty name="height" value="0.2" units="cm"/>
      <inkml:brushProperty name="color" value="#FFFFFF"/>
    </inkml:brush>
  </inkml:definitions>
  <inkml:trace contextRef="#ctx0" brushRef="#br0">0 0 24575,'7'0'0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18.571"/>
    </inkml:context>
    <inkml:brush xml:id="br0">
      <inkml:brushProperty name="width" value="0.2" units="cm"/>
      <inkml:brushProperty name="height" value="0.2" units="cm"/>
      <inkml:brushProperty name="color" value="#FFFFFF"/>
    </inkml:brush>
  </inkml:definitions>
  <inkml:trace contextRef="#ctx0" brushRef="#br0">0 1 24575,'7'0'0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18.915"/>
    </inkml:context>
    <inkml:brush xml:id="br0">
      <inkml:brushProperty name="width" value="0.2" units="cm"/>
      <inkml:brushProperty name="height" value="0.2" units="cm"/>
      <inkml:brushProperty name="color" value="#FFFFFF"/>
    </inkml:brush>
  </inkml:definitions>
  <inkml:trace contextRef="#ctx0" brushRef="#br0">1 1 24575,'0'0'-8191</inkml:trace>
  <inkml:trace contextRef="#ctx0" brushRef="#br0" timeOffset="1">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8:07:19.274"/>
    </inkml:context>
    <inkml:brush xml:id="br0">
      <inkml:brushProperty name="width" value="0.2" units="cm"/>
      <inkml:brushProperty name="height" value="0.2" units="cm"/>
      <inkml:brushProperty name="color" value="#FFFFFF"/>
    </inkml:brush>
  </inkml:definitions>
  <inkml:trace contextRef="#ctx0" brushRef="#br0">1 1 24575,'7'0'0,"9"0"0</inkml:trace>
  <inkml:trace contextRef="#ctx0" brushRef="#br0" timeOffset="1">165 1 24575,'7'7'0,"9"2"0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3CF72-3651-4ED2-B696-9184DA0A269A}"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BF1B1-0F04-484B-8DCB-FF44D5D39954}" type="slidenum">
              <a:rPr lang="en-US" smtClean="0"/>
              <a:t>‹#›</a:t>
            </a:fld>
            <a:endParaRPr lang="en-US"/>
          </a:p>
        </p:txBody>
      </p:sp>
    </p:spTree>
    <p:extLst>
      <p:ext uri="{BB962C8B-B14F-4D97-AF65-F5344CB8AC3E}">
        <p14:creationId xmlns:p14="http://schemas.microsoft.com/office/powerpoint/2010/main" val="225568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sz="1800" b="1" i="0" u="none" strike="noStrike" baseline="0" dirty="0">
                <a:latin typeface="Arial" panose="020B0604020202020204" pitchFamily="34" charset="0"/>
              </a:rPr>
              <a:t>American Journal of Hematology 64:287–298 (2000) (Iron Absorption and Transport—An Update) &amp; https://emedicine.medscape.com/article/202333-overview#:~:text=The%20total%20body%20iron%20in,(20%2D25%20mg).</a:t>
            </a:r>
          </a:p>
          <a:p>
            <a:endParaRPr lang="en-US" sz="1800" b="1" i="0" u="none" strike="noStrike" baseline="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FF9C65D-FC44-44C9-8E5D-2F70C40F59F5}" type="slidenum">
              <a:rPr lang="en-US" smtClean="0"/>
              <a:t>18</a:t>
            </a:fld>
            <a:endParaRPr lang="en-US"/>
          </a:p>
        </p:txBody>
      </p:sp>
    </p:spTree>
    <p:extLst>
      <p:ext uri="{BB962C8B-B14F-4D97-AF65-F5344CB8AC3E}">
        <p14:creationId xmlns:p14="http://schemas.microsoft.com/office/powerpoint/2010/main" val="299606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Traditional oral iron is widely available, but it just makes most people feel worse. This is because when traditional oral irons break down in the stomach, most of the iron can’t be absorbed. The leftover iron creates molecules that can irritate digestive system. When a treatment is just making feel worse, it can be hard to keep taking it.</a:t>
            </a:r>
          </a:p>
          <a:p>
            <a:endParaRPr lang="en-US" dirty="0"/>
          </a:p>
        </p:txBody>
      </p:sp>
      <p:sp>
        <p:nvSpPr>
          <p:cNvPr id="4" name="Slide Number Placeholder 3"/>
          <p:cNvSpPr>
            <a:spLocks noGrp="1"/>
          </p:cNvSpPr>
          <p:nvPr>
            <p:ph type="sldNum" sz="quarter" idx="5"/>
          </p:nvPr>
        </p:nvSpPr>
        <p:spPr/>
        <p:txBody>
          <a:bodyPr/>
          <a:lstStyle/>
          <a:p>
            <a:fld id="{FFF9C65D-FC44-44C9-8E5D-2F70C40F59F5}" type="slidenum">
              <a:rPr lang="en-US" smtClean="0"/>
              <a:t>35</a:t>
            </a:fld>
            <a:endParaRPr lang="en-US"/>
          </a:p>
        </p:txBody>
      </p:sp>
    </p:spTree>
    <p:extLst>
      <p:ext uri="{BB962C8B-B14F-4D97-AF65-F5344CB8AC3E}">
        <p14:creationId xmlns:p14="http://schemas.microsoft.com/office/powerpoint/2010/main" val="309152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A8C84-8218-49C8-B7D4-2A3EDE5DF95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E265D-D541-4661-B28D-417756EBD4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66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8C84-8218-49C8-B7D4-2A3EDE5DF95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164262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8C84-8218-49C8-B7D4-2A3EDE5DF95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16111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8C84-8218-49C8-B7D4-2A3EDE5DF95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122271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A8C84-8218-49C8-B7D4-2A3EDE5DF95E}"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E265D-D541-4661-B28D-417756EBD4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85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8C84-8218-49C8-B7D4-2A3EDE5DF95E}"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116933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A8C84-8218-49C8-B7D4-2A3EDE5DF95E}"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31056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A8C84-8218-49C8-B7D4-2A3EDE5DF95E}"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28123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6B2A8C84-8218-49C8-B7D4-2A3EDE5DF95E}" type="datetimeFigureOut">
              <a:rPr lang="en-US" smtClean="0"/>
              <a:t>7/1/2026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389177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2A8C84-8218-49C8-B7D4-2A3EDE5DF95E}" type="datetimeFigureOut">
              <a:rPr lang="en-US" smtClean="0"/>
              <a:t>7/1/2026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4E265D-D541-4661-B28D-417756EBD4D3}" type="slidenum">
              <a:rPr lang="en-US" smtClean="0"/>
              <a:t>‹#›</a:t>
            </a:fld>
            <a:endParaRPr lang="en-US"/>
          </a:p>
        </p:txBody>
      </p:sp>
    </p:spTree>
    <p:extLst>
      <p:ext uri="{BB962C8B-B14F-4D97-AF65-F5344CB8AC3E}">
        <p14:creationId xmlns:p14="http://schemas.microsoft.com/office/powerpoint/2010/main" val="405823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A8C84-8218-49C8-B7D4-2A3EDE5DF95E}"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E265D-D541-4661-B28D-417756EBD4D3}" type="slidenum">
              <a:rPr lang="en-US" smtClean="0"/>
              <a:t>‹#›</a:t>
            </a:fld>
            <a:endParaRPr lang="en-US"/>
          </a:p>
        </p:txBody>
      </p:sp>
    </p:spTree>
    <p:extLst>
      <p:ext uri="{BB962C8B-B14F-4D97-AF65-F5344CB8AC3E}">
        <p14:creationId xmlns:p14="http://schemas.microsoft.com/office/powerpoint/2010/main" val="93455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r="-23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2A8C84-8218-49C8-B7D4-2A3EDE5DF95E}" type="datetimeFigureOut">
              <a:rPr lang="en-US" smtClean="0"/>
              <a:t>7/1/2026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4E265D-D541-4661-B28D-417756EBD4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35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customXml" Target="../ink/ink8.xml"/><Relationship Id="rId3"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image" Target="../media/image15.png"/><Relationship Id="rId2" Type="http://schemas.openxmlformats.org/officeDocument/2006/relationships/image" Target="../media/image10.png"/><Relationship Id="rId16" Type="http://schemas.openxmlformats.org/officeDocument/2006/relationships/customXml" Target="../ink/ink7.xml"/><Relationship Id="rId20" Type="http://schemas.openxmlformats.org/officeDocument/2006/relationships/image" Target="../media/image11.png"/><Relationship Id="rId1" Type="http://schemas.openxmlformats.org/officeDocument/2006/relationships/slideLayout" Target="../slideLayouts/slideLayout2.xml"/><Relationship Id="rId11" Type="http://schemas.openxmlformats.org/officeDocument/2006/relationships/customXml" Target="../ink/ink4.xml"/><Relationship Id="rId15" Type="http://schemas.openxmlformats.org/officeDocument/2006/relationships/customXml" Target="../ink/ink6.xml"/><Relationship Id="rId10" Type="http://schemas.openxmlformats.org/officeDocument/2006/relationships/image" Target="../media/image12.png"/><Relationship Id="rId19" Type="http://schemas.openxmlformats.org/officeDocument/2006/relationships/image" Target="../media/image16.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customXml" Target="../ink/ink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022" y="4460680"/>
            <a:ext cx="9983955" cy="1397805"/>
          </a:xfrm>
        </p:spPr>
        <p:txBody>
          <a:bodyPr>
            <a:normAutofit fontScale="90000"/>
          </a:bodyPr>
          <a:lstStyle/>
          <a:p>
            <a:pPr algn="ctr"/>
            <a:r>
              <a:rPr lang="en-US" sz="5400" dirty="0">
                <a:solidFill>
                  <a:schemeClr val="tx1"/>
                </a:solidFill>
              </a:rPr>
              <a:t>Iron deficiency anemia and the role of Ferric maltol</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5000" b="94531" l="10000" r="92917"/>
                    </a14:imgEffect>
                  </a14:imgLayer>
                </a14:imgProps>
              </a:ext>
              <a:ext uri="{28A0092B-C50C-407E-A947-70E740481C1C}">
                <a14:useLocalDpi xmlns:a14="http://schemas.microsoft.com/office/drawing/2010/main" val="0"/>
              </a:ext>
            </a:extLst>
          </a:blip>
          <a:srcRect t="24038" b="-469"/>
          <a:stretch/>
        </p:blipFill>
        <p:spPr>
          <a:xfrm>
            <a:off x="3692987" y="1056067"/>
            <a:ext cx="4614950" cy="3527295"/>
          </a:xfrm>
          <a:prstGeom prst="rect">
            <a:avLst/>
          </a:prstGeom>
        </p:spPr>
      </p:pic>
    </p:spTree>
    <p:extLst>
      <p:ext uri="{BB962C8B-B14F-4D97-AF65-F5344CB8AC3E}">
        <p14:creationId xmlns:p14="http://schemas.microsoft.com/office/powerpoint/2010/main" val="6477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CEB0-FFDA-C137-E21E-90E02F64BE61}"/>
              </a:ext>
            </a:extLst>
          </p:cNvPr>
          <p:cNvSpPr>
            <a:spLocks noGrp="1"/>
          </p:cNvSpPr>
          <p:nvPr>
            <p:ph type="title"/>
          </p:nvPr>
        </p:nvSpPr>
        <p:spPr/>
        <p:txBody>
          <a:bodyPr/>
          <a:lstStyle/>
          <a:p>
            <a:r>
              <a:rPr lang="en-US" dirty="0"/>
              <a:t>Folic acid</a:t>
            </a:r>
          </a:p>
        </p:txBody>
      </p:sp>
      <p:sp>
        <p:nvSpPr>
          <p:cNvPr id="3" name="Content Placeholder 2">
            <a:extLst>
              <a:ext uri="{FF2B5EF4-FFF2-40B4-BE49-F238E27FC236}">
                <a16:creationId xmlns:a16="http://schemas.microsoft.com/office/drawing/2014/main" id="{F9F4801A-5A21-AD72-88F9-8A8D0D645442}"/>
              </a:ext>
            </a:extLst>
          </p:cNvPr>
          <p:cNvSpPr>
            <a:spLocks noGrp="1"/>
          </p:cNvSpPr>
          <p:nvPr>
            <p:ph idx="1"/>
          </p:nvPr>
        </p:nvSpPr>
        <p:spPr/>
        <p:txBody>
          <a:bodyPr/>
          <a:lstStyle/>
          <a:p>
            <a:pPr>
              <a:buFont typeface="Wingdings" panose="05000000000000000000" pitchFamily="2" charset="2"/>
              <a:buChar char="§"/>
            </a:pPr>
            <a:r>
              <a:rPr lang="en-US" dirty="0"/>
              <a:t>Erythroblasts require folic acid for proliferation during their differentiation.</a:t>
            </a:r>
          </a:p>
          <a:p>
            <a:pPr>
              <a:buFont typeface="Wingdings" panose="05000000000000000000" pitchFamily="2" charset="2"/>
              <a:buChar char="§"/>
            </a:pPr>
            <a:r>
              <a:rPr lang="en-US" dirty="0"/>
              <a:t>Deficiency of folic acid inhibits purine and thymidylate syntheses, impairs DNA synthesis, and causes erythroblast apoptosis, resulting in anemia from ineffective erythropoiesis.</a:t>
            </a:r>
          </a:p>
          <a:p>
            <a:pPr>
              <a:buFont typeface="Wingdings" panose="05000000000000000000" pitchFamily="2" charset="2"/>
              <a:buChar char="§"/>
            </a:pPr>
            <a:r>
              <a:rPr lang="en-US" dirty="0"/>
              <a:t>Periconceptional folic acid supplementation protects against fetal structural anomalies, including NTD, congenital heart defects and prevent preterm birth.</a:t>
            </a:r>
          </a:p>
          <a:p>
            <a:pPr>
              <a:buFont typeface="Wingdings" panose="05000000000000000000" pitchFamily="2" charset="2"/>
              <a:buChar char="§"/>
            </a:pPr>
            <a:r>
              <a:rPr lang="en-US" dirty="0"/>
              <a:t>RDA- 400 mcg in periconceptional period. </a:t>
            </a:r>
          </a:p>
          <a:p>
            <a:pPr marL="0" indent="0">
              <a:buNone/>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5" name="TextBox 4">
            <a:extLst>
              <a:ext uri="{FF2B5EF4-FFF2-40B4-BE49-F238E27FC236}">
                <a16:creationId xmlns:a16="http://schemas.microsoft.com/office/drawing/2014/main" id="{06E7A195-1604-40EB-8575-995B5092A215}"/>
              </a:ext>
            </a:extLst>
          </p:cNvPr>
          <p:cNvSpPr txBox="1"/>
          <p:nvPr/>
        </p:nvSpPr>
        <p:spPr>
          <a:xfrm>
            <a:off x="6428321" y="5746635"/>
            <a:ext cx="6094520" cy="461665"/>
          </a:xfrm>
          <a:prstGeom prst="rect">
            <a:avLst/>
          </a:prstGeom>
          <a:noFill/>
        </p:spPr>
        <p:txBody>
          <a:bodyPr wrap="square">
            <a:spAutoFit/>
          </a:bodyPr>
          <a:lstStyle/>
          <a:p>
            <a:r>
              <a:rPr lang="en-US" sz="1200" dirty="0"/>
              <a:t>NEW INSIGHTS INTO ERYTHROPOIESIS: The Roles of Folate, Vitamin B12, and Iron: Mark J. </a:t>
            </a:r>
            <a:r>
              <a:rPr lang="en-US" sz="1200" dirty="0" err="1"/>
              <a:t>Koury</a:t>
            </a:r>
            <a:r>
              <a:rPr lang="en-US" sz="1200" dirty="0"/>
              <a:t>, Prem Ponka-Annual Review of </a:t>
            </a:r>
            <a:r>
              <a:rPr lang="en-US" sz="1200" dirty="0" err="1"/>
              <a:t>Nutrition,Vol</a:t>
            </a:r>
            <a:r>
              <a:rPr lang="en-US" sz="1200" dirty="0"/>
              <a:t>. 24:105-131</a:t>
            </a:r>
          </a:p>
        </p:txBody>
      </p:sp>
    </p:spTree>
    <p:extLst>
      <p:ext uri="{BB962C8B-B14F-4D97-AF65-F5344CB8AC3E}">
        <p14:creationId xmlns:p14="http://schemas.microsoft.com/office/powerpoint/2010/main" val="216974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73E3-8C78-E9A5-588A-E4BFFBBA8454}"/>
              </a:ext>
            </a:extLst>
          </p:cNvPr>
          <p:cNvSpPr>
            <a:spLocks noGrp="1"/>
          </p:cNvSpPr>
          <p:nvPr>
            <p:ph type="title"/>
          </p:nvPr>
        </p:nvSpPr>
        <p:spPr>
          <a:xfrm>
            <a:off x="1230015" y="109623"/>
            <a:ext cx="10058400" cy="1450757"/>
          </a:xfrm>
        </p:spPr>
        <p:txBody>
          <a:bodyPr/>
          <a:lstStyle/>
          <a:p>
            <a:r>
              <a:rPr lang="en-US" dirty="0"/>
              <a:t>Zinc</a:t>
            </a:r>
          </a:p>
        </p:txBody>
      </p:sp>
      <p:sp>
        <p:nvSpPr>
          <p:cNvPr id="3" name="Content Placeholder 2">
            <a:extLst>
              <a:ext uri="{FF2B5EF4-FFF2-40B4-BE49-F238E27FC236}">
                <a16:creationId xmlns:a16="http://schemas.microsoft.com/office/drawing/2014/main" id="{A101B380-1896-9294-CFCF-49718546CC46}"/>
              </a:ext>
            </a:extLst>
          </p:cNvPr>
          <p:cNvSpPr>
            <a:spLocks noGrp="1"/>
          </p:cNvSpPr>
          <p:nvPr>
            <p:ph idx="1"/>
          </p:nvPr>
        </p:nvSpPr>
        <p:spPr>
          <a:xfrm>
            <a:off x="1066800" y="1712998"/>
            <a:ext cx="10058400" cy="4245349"/>
          </a:xfrm>
        </p:spPr>
        <p:txBody>
          <a:bodyPr>
            <a:normAutofit fontScale="92500"/>
          </a:bodyPr>
          <a:lstStyle/>
          <a:p>
            <a:r>
              <a:rPr lang="en-US" dirty="0"/>
              <a:t>Zinc is considered as an essential factor for erythropoiesis in addition to iron, folate, and vitamin B12. It is an important co-factor for an enzyme that synthesizes heme portion of the hemoglobin.</a:t>
            </a:r>
          </a:p>
          <a:p>
            <a:r>
              <a:rPr lang="en-US" dirty="0"/>
              <a:t>Studies have indicated that anemia is significantly associated with zinc deficiency, especially in pregnant women and preschool children.</a:t>
            </a:r>
          </a:p>
          <a:p>
            <a:r>
              <a:rPr lang="en-US" dirty="0"/>
              <a:t>Zinc in combination with iron supplementation was found to increase hemoglobin levels to a higher extent than iron alone in patients with iron-induced anemia.</a:t>
            </a:r>
          </a:p>
          <a:p>
            <a:r>
              <a:rPr lang="en-US" dirty="0"/>
              <a:t>RDA-</a:t>
            </a:r>
          </a:p>
          <a:p>
            <a:r>
              <a:rPr lang="en-US" dirty="0"/>
              <a:t>Men- 11mg</a:t>
            </a:r>
          </a:p>
          <a:p>
            <a:r>
              <a:rPr lang="en-US" dirty="0"/>
              <a:t>Women-8 mg</a:t>
            </a:r>
          </a:p>
          <a:p>
            <a:r>
              <a:rPr lang="en-US" dirty="0"/>
              <a:t>Pregnancy-11 mg</a:t>
            </a:r>
          </a:p>
          <a:p>
            <a:r>
              <a:rPr lang="en-US" dirty="0"/>
              <a:t>Lactation-12 mg</a:t>
            </a:r>
          </a:p>
        </p:txBody>
      </p:sp>
      <p:sp>
        <p:nvSpPr>
          <p:cNvPr id="5" name="TextBox 4">
            <a:extLst>
              <a:ext uri="{FF2B5EF4-FFF2-40B4-BE49-F238E27FC236}">
                <a16:creationId xmlns:a16="http://schemas.microsoft.com/office/drawing/2014/main" id="{9B2E791D-2D01-4F72-85D8-4706E6102E48}"/>
              </a:ext>
            </a:extLst>
          </p:cNvPr>
          <p:cNvSpPr txBox="1"/>
          <p:nvPr/>
        </p:nvSpPr>
        <p:spPr>
          <a:xfrm>
            <a:off x="6960094" y="5880132"/>
            <a:ext cx="5379867" cy="461665"/>
          </a:xfrm>
          <a:prstGeom prst="rect">
            <a:avLst/>
          </a:prstGeom>
          <a:noFill/>
        </p:spPr>
        <p:txBody>
          <a:bodyPr wrap="square">
            <a:spAutoFit/>
          </a:bodyPr>
          <a:lstStyle/>
          <a:p>
            <a:r>
              <a:rPr lang="en-US" sz="1200" dirty="0"/>
              <a:t>Role of Zinc and Copper in Erythropoiesis in Patients on Hemodialysis, Akira Takahashi, MD, PhD @ 2022 The Authors. Published by Elsevier</a:t>
            </a:r>
          </a:p>
        </p:txBody>
      </p:sp>
    </p:spTree>
    <p:extLst>
      <p:ext uri="{BB962C8B-B14F-4D97-AF65-F5344CB8AC3E}">
        <p14:creationId xmlns:p14="http://schemas.microsoft.com/office/powerpoint/2010/main" val="206527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79344" y="240452"/>
            <a:ext cx="3061765" cy="748454"/>
          </a:xfrm>
        </p:spPr>
        <p:txBody>
          <a:bodyPr/>
          <a:lstStyle/>
          <a:p>
            <a:r>
              <a:rPr lang="en-US" dirty="0">
                <a:solidFill>
                  <a:srgbClr val="9D0C0C"/>
                </a:solidFill>
              </a:rPr>
              <a:t>Iron</a:t>
            </a:r>
          </a:p>
        </p:txBody>
      </p:sp>
      <p:sp>
        <p:nvSpPr>
          <p:cNvPr id="3" name="Content Placeholder 2"/>
          <p:cNvSpPr>
            <a:spLocks noGrp="1"/>
          </p:cNvSpPr>
          <p:nvPr>
            <p:ph idx="1"/>
          </p:nvPr>
        </p:nvSpPr>
        <p:spPr>
          <a:xfrm>
            <a:off x="831809" y="1417320"/>
            <a:ext cx="10058400" cy="4023360"/>
          </a:xfrm>
        </p:spPr>
        <p:txBody>
          <a:bodyPr>
            <a:normAutofit lnSpcReduction="10000"/>
          </a:bodyPr>
          <a:lstStyle/>
          <a:p>
            <a:r>
              <a:rPr lang="en-US" sz="2400" dirty="0">
                <a:solidFill>
                  <a:schemeClr val="tx1"/>
                </a:solidFill>
              </a:rPr>
              <a:t>Iron is an essential element for almost all living organisms as it participates in a wide variety of metabolic processes, including oxygen transport, DNA synthesis, and electron transport.</a:t>
            </a:r>
          </a:p>
          <a:p>
            <a:endParaRPr lang="en-US" sz="2400" dirty="0">
              <a:solidFill>
                <a:schemeClr val="tx1"/>
              </a:solidFill>
            </a:endParaRPr>
          </a:p>
          <a:p>
            <a:pPr marL="0" indent="-137160">
              <a:buNone/>
            </a:pPr>
            <a:r>
              <a:rPr lang="en-US" sz="2400" dirty="0">
                <a:solidFill>
                  <a:schemeClr val="tx1"/>
                </a:solidFill>
              </a:rPr>
              <a:t>Iron helps to:</a:t>
            </a:r>
          </a:p>
          <a:p>
            <a:pPr>
              <a:buFont typeface="Wingdings" panose="05000000000000000000" pitchFamily="2" charset="2"/>
              <a:buChar char="Ø"/>
            </a:pPr>
            <a:r>
              <a:rPr lang="en-US" sz="2400" dirty="0">
                <a:solidFill>
                  <a:schemeClr val="tx1"/>
                </a:solidFill>
              </a:rPr>
              <a:t>Form and oxygenate blood cells and hemoglobin</a:t>
            </a:r>
          </a:p>
          <a:p>
            <a:pPr>
              <a:buFont typeface="Wingdings" panose="05000000000000000000" pitchFamily="2" charset="2"/>
              <a:buChar char="Ø"/>
            </a:pPr>
            <a:r>
              <a:rPr lang="en-US" sz="2400" dirty="0">
                <a:solidFill>
                  <a:schemeClr val="tx1"/>
                </a:solidFill>
              </a:rPr>
              <a:t>Convert food to energy</a:t>
            </a:r>
          </a:p>
          <a:p>
            <a:pPr>
              <a:buFont typeface="Wingdings" panose="05000000000000000000" pitchFamily="2" charset="2"/>
              <a:buChar char="Ø"/>
            </a:pPr>
            <a:r>
              <a:rPr lang="en-US" sz="2400" dirty="0">
                <a:solidFill>
                  <a:schemeClr val="tx1"/>
                </a:solidFill>
              </a:rPr>
              <a:t>Maintain a normal immune system</a:t>
            </a:r>
          </a:p>
          <a:p>
            <a:pPr>
              <a:buFont typeface="Wingdings" panose="05000000000000000000" pitchFamily="2" charset="2"/>
              <a:buChar char="Ø"/>
            </a:pPr>
            <a:r>
              <a:rPr lang="en-US" sz="2400" dirty="0">
                <a:solidFill>
                  <a:schemeClr val="tx1"/>
                </a:solidFill>
              </a:rPr>
              <a:t>Maintain normal cognitive function</a:t>
            </a:r>
          </a:p>
          <a:p>
            <a:endParaRPr lang="en-US" sz="2400" dirty="0"/>
          </a:p>
        </p:txBody>
      </p:sp>
      <p:pic>
        <p:nvPicPr>
          <p:cNvPr id="5" name="Picture 4"/>
          <p:cNvPicPr>
            <a:picLocks noChangeAspect="1"/>
          </p:cNvPicPr>
          <p:nvPr/>
        </p:nvPicPr>
        <p:blipFill rotWithShape="1">
          <a:blip r:embed="rId2"/>
          <a:srcRect l="2665" t="-897" b="1"/>
          <a:stretch/>
        </p:blipFill>
        <p:spPr>
          <a:xfrm>
            <a:off x="7549305" y="3635021"/>
            <a:ext cx="4194220" cy="1805659"/>
          </a:xfrm>
          <a:prstGeom prst="rect">
            <a:avLst/>
          </a:prstGeom>
        </p:spPr>
      </p:pic>
    </p:spTree>
    <p:extLst>
      <p:ext uri="{BB962C8B-B14F-4D97-AF65-F5344CB8AC3E}">
        <p14:creationId xmlns:p14="http://schemas.microsoft.com/office/powerpoint/2010/main" val="279255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CA5ADD-4FF0-830C-E0B6-55C86B04C694}"/>
              </a:ext>
            </a:extLst>
          </p:cNvPr>
          <p:cNvSpPr>
            <a:spLocks noGrp="1"/>
          </p:cNvSpPr>
          <p:nvPr>
            <p:ph type="title"/>
          </p:nvPr>
        </p:nvSpPr>
        <p:spPr>
          <a:xfrm>
            <a:off x="3442274" y="174802"/>
            <a:ext cx="5981946" cy="593981"/>
          </a:xfrm>
        </p:spPr>
        <p:txBody>
          <a:bodyPr>
            <a:normAutofit fontScale="90000"/>
          </a:bodyPr>
          <a:lstStyle/>
          <a:p>
            <a:r>
              <a:rPr lang="en-US" dirty="0">
                <a:solidFill>
                  <a:srgbClr val="9D0C0C"/>
                </a:solidFill>
              </a:rPr>
              <a:t>Iron RDA &amp; sources</a:t>
            </a:r>
          </a:p>
        </p:txBody>
      </p:sp>
      <p:graphicFrame>
        <p:nvGraphicFramePr>
          <p:cNvPr id="8" name="Table 8">
            <a:extLst>
              <a:ext uri="{FF2B5EF4-FFF2-40B4-BE49-F238E27FC236}">
                <a16:creationId xmlns:a16="http://schemas.microsoft.com/office/drawing/2014/main" id="{FC49CA21-76C9-1146-E0E1-E1C669A3783F}"/>
              </a:ext>
            </a:extLst>
          </p:cNvPr>
          <p:cNvGraphicFramePr>
            <a:graphicFrameLocks noGrp="1"/>
          </p:cNvGraphicFramePr>
          <p:nvPr>
            <p:ph idx="1"/>
            <p:extLst>
              <p:ext uri="{D42A27DB-BD31-4B8C-83A1-F6EECF244321}">
                <p14:modId xmlns:p14="http://schemas.microsoft.com/office/powerpoint/2010/main" val="2081275650"/>
              </p:ext>
            </p:extLst>
          </p:nvPr>
        </p:nvGraphicFramePr>
        <p:xfrm>
          <a:off x="231390" y="831477"/>
          <a:ext cx="11729219" cy="3688080"/>
        </p:xfrm>
        <a:graphic>
          <a:graphicData uri="http://schemas.openxmlformats.org/drawingml/2006/table">
            <a:tbl>
              <a:tblPr firstRow="1" bandRow="1">
                <a:tableStyleId>{5C22544A-7EE6-4342-B048-85BDC9FD1C3A}</a:tableStyleId>
              </a:tblPr>
              <a:tblGrid>
                <a:gridCol w="5564726">
                  <a:extLst>
                    <a:ext uri="{9D8B030D-6E8A-4147-A177-3AD203B41FA5}">
                      <a16:colId xmlns:a16="http://schemas.microsoft.com/office/drawing/2014/main" val="220512557"/>
                    </a:ext>
                  </a:extLst>
                </a:gridCol>
                <a:gridCol w="6164493">
                  <a:extLst>
                    <a:ext uri="{9D8B030D-6E8A-4147-A177-3AD203B41FA5}">
                      <a16:colId xmlns:a16="http://schemas.microsoft.com/office/drawing/2014/main" val="1919170097"/>
                    </a:ext>
                  </a:extLst>
                </a:gridCol>
              </a:tblGrid>
              <a:tr h="365159">
                <a:tc>
                  <a:txBody>
                    <a:bodyPr/>
                    <a:lstStyle/>
                    <a:p>
                      <a:pPr algn="ctr"/>
                      <a:r>
                        <a:rPr lang="en-US" sz="2000" dirty="0"/>
                        <a:t>Target group</a:t>
                      </a:r>
                    </a:p>
                  </a:txBody>
                  <a:tcPr/>
                </a:tc>
                <a:tc>
                  <a:txBody>
                    <a:bodyPr/>
                    <a:lstStyle/>
                    <a:p>
                      <a:pPr algn="ctr"/>
                      <a:r>
                        <a:rPr lang="en-US" sz="2000" dirty="0"/>
                        <a:t>RDA  </a:t>
                      </a:r>
                    </a:p>
                  </a:txBody>
                  <a:tcPr/>
                </a:tc>
                <a:extLst>
                  <a:ext uri="{0D108BD9-81ED-4DB2-BD59-A6C34878D82A}">
                    <a16:rowId xmlns:a16="http://schemas.microsoft.com/office/drawing/2014/main" val="3034491526"/>
                  </a:ext>
                </a:extLst>
              </a:tr>
              <a:tr h="365159">
                <a:tc>
                  <a:txBody>
                    <a:bodyPr/>
                    <a:lstStyle/>
                    <a:p>
                      <a:r>
                        <a:rPr lang="en-US" sz="2000" dirty="0"/>
                        <a:t>Adult males or postmenopausal females</a:t>
                      </a:r>
                    </a:p>
                  </a:txBody>
                  <a:tcPr/>
                </a:tc>
                <a:tc>
                  <a:txBody>
                    <a:bodyPr/>
                    <a:lstStyle/>
                    <a:p>
                      <a:r>
                        <a:rPr lang="en-US" sz="2000" dirty="0"/>
                        <a:t>8 mg </a:t>
                      </a:r>
                    </a:p>
                  </a:txBody>
                  <a:tcPr/>
                </a:tc>
                <a:extLst>
                  <a:ext uri="{0D108BD9-81ED-4DB2-BD59-A6C34878D82A}">
                    <a16:rowId xmlns:a16="http://schemas.microsoft.com/office/drawing/2014/main" val="3491078524"/>
                  </a:ext>
                </a:extLst>
              </a:tr>
              <a:tr h="365159">
                <a:tc>
                  <a:txBody>
                    <a:bodyPr/>
                    <a:lstStyle/>
                    <a:p>
                      <a:r>
                        <a:rPr lang="en-US" sz="2000" dirty="0"/>
                        <a:t>Menstruating female</a:t>
                      </a:r>
                    </a:p>
                  </a:txBody>
                  <a:tcPr/>
                </a:tc>
                <a:tc>
                  <a:txBody>
                    <a:bodyPr/>
                    <a:lstStyle/>
                    <a:p>
                      <a:r>
                        <a:rPr lang="en-US" sz="2000" dirty="0"/>
                        <a:t>18 mg </a:t>
                      </a:r>
                    </a:p>
                  </a:txBody>
                  <a:tcPr/>
                </a:tc>
                <a:extLst>
                  <a:ext uri="{0D108BD9-81ED-4DB2-BD59-A6C34878D82A}">
                    <a16:rowId xmlns:a16="http://schemas.microsoft.com/office/drawing/2014/main" val="3303496234"/>
                  </a:ext>
                </a:extLst>
              </a:tr>
              <a:tr h="646050">
                <a:tc>
                  <a:txBody>
                    <a:bodyPr/>
                    <a:lstStyle/>
                    <a:p>
                      <a:r>
                        <a:rPr lang="en-US" sz="2000" dirty="0"/>
                        <a:t>During Pregnancy &amp;  postpartum period</a:t>
                      </a:r>
                    </a:p>
                  </a:txBody>
                  <a:tcPr/>
                </a:tc>
                <a:tc>
                  <a:txBody>
                    <a:bodyPr/>
                    <a:lstStyle/>
                    <a:p>
                      <a:r>
                        <a:rPr lang="en-US" sz="2000" dirty="0"/>
                        <a:t>30-60 mg</a:t>
                      </a:r>
                    </a:p>
                    <a:p>
                      <a:endParaRPr lang="en-US" sz="2000" dirty="0"/>
                    </a:p>
                  </a:txBody>
                  <a:tcPr/>
                </a:tc>
                <a:extLst>
                  <a:ext uri="{0D108BD9-81ED-4DB2-BD59-A6C34878D82A}">
                    <a16:rowId xmlns:a16="http://schemas.microsoft.com/office/drawing/2014/main" val="2575742073"/>
                  </a:ext>
                </a:extLst>
              </a:tr>
              <a:tr h="646050">
                <a:tc>
                  <a:txBody>
                    <a:bodyPr/>
                    <a:lstStyle/>
                    <a:p>
                      <a:r>
                        <a:rPr lang="en-US" sz="2000" dirty="0"/>
                        <a:t>Infants and young children (6–23 months of age)</a:t>
                      </a:r>
                    </a:p>
                  </a:txBody>
                  <a:tcPr/>
                </a:tc>
                <a:tc>
                  <a:txBody>
                    <a:bodyPr/>
                    <a:lstStyle/>
                    <a:p>
                      <a:r>
                        <a:rPr lang="en-US" sz="2000" dirty="0"/>
                        <a:t>10–12.5 mg</a:t>
                      </a:r>
                    </a:p>
                    <a:p>
                      <a:endParaRPr lang="en-US" sz="2000" dirty="0"/>
                    </a:p>
                  </a:txBody>
                  <a:tcPr/>
                </a:tc>
                <a:extLst>
                  <a:ext uri="{0D108BD9-81ED-4DB2-BD59-A6C34878D82A}">
                    <a16:rowId xmlns:a16="http://schemas.microsoft.com/office/drawing/2014/main" val="2829953764"/>
                  </a:ext>
                </a:extLst>
              </a:tr>
              <a:tr h="365159">
                <a:tc>
                  <a:txBody>
                    <a:bodyPr/>
                    <a:lstStyle/>
                    <a:p>
                      <a:r>
                        <a:rPr lang="en-US" sz="2000" dirty="0"/>
                        <a:t>Preschool-age children (24–59 months of age)</a:t>
                      </a:r>
                    </a:p>
                  </a:txBody>
                  <a:tcPr/>
                </a:tc>
                <a:tc>
                  <a:txBody>
                    <a:bodyPr/>
                    <a:lstStyle/>
                    <a:p>
                      <a:r>
                        <a:rPr lang="en-US" sz="2000" dirty="0"/>
                        <a:t>30 mg</a:t>
                      </a:r>
                    </a:p>
                  </a:txBody>
                  <a:tcPr/>
                </a:tc>
                <a:extLst>
                  <a:ext uri="{0D108BD9-81ED-4DB2-BD59-A6C34878D82A}">
                    <a16:rowId xmlns:a16="http://schemas.microsoft.com/office/drawing/2014/main" val="2663948247"/>
                  </a:ext>
                </a:extLst>
              </a:tr>
              <a:tr h="646050">
                <a:tc>
                  <a:txBody>
                    <a:bodyPr/>
                    <a:lstStyle/>
                    <a:p>
                      <a:r>
                        <a:rPr lang="en-US" sz="2000" dirty="0"/>
                        <a:t>School-age children(5–12 years of age)</a:t>
                      </a:r>
                    </a:p>
                  </a:txBody>
                  <a:tcPr/>
                </a:tc>
                <a:tc>
                  <a:txBody>
                    <a:bodyPr/>
                    <a:lstStyle/>
                    <a:p>
                      <a:r>
                        <a:rPr lang="en-US" sz="2000" dirty="0"/>
                        <a:t>30–60 mg </a:t>
                      </a:r>
                      <a:r>
                        <a:rPr lang="en-US" sz="2000" b="1" dirty="0"/>
                        <a:t>( Increased iron demand in growing age)</a:t>
                      </a:r>
                    </a:p>
                    <a:p>
                      <a:endParaRPr lang="en-US" sz="2000" dirty="0"/>
                    </a:p>
                  </a:txBody>
                  <a:tcPr/>
                </a:tc>
                <a:extLst>
                  <a:ext uri="{0D108BD9-81ED-4DB2-BD59-A6C34878D82A}">
                    <a16:rowId xmlns:a16="http://schemas.microsoft.com/office/drawing/2014/main" val="1645835825"/>
                  </a:ext>
                </a:extLst>
              </a:tr>
            </a:tbl>
          </a:graphicData>
        </a:graphic>
      </p:graphicFrame>
      <p:sp>
        <p:nvSpPr>
          <p:cNvPr id="10" name="TextBox 9">
            <a:extLst>
              <a:ext uri="{FF2B5EF4-FFF2-40B4-BE49-F238E27FC236}">
                <a16:creationId xmlns:a16="http://schemas.microsoft.com/office/drawing/2014/main" id="{D18A4CE2-8C72-5DF9-E611-467B98324014}"/>
              </a:ext>
            </a:extLst>
          </p:cNvPr>
          <p:cNvSpPr txBox="1"/>
          <p:nvPr/>
        </p:nvSpPr>
        <p:spPr>
          <a:xfrm>
            <a:off x="231390" y="4519557"/>
            <a:ext cx="11729219" cy="1569660"/>
          </a:xfrm>
          <a:prstGeom prst="rect">
            <a:avLst/>
          </a:prstGeom>
          <a:noFill/>
        </p:spPr>
        <p:txBody>
          <a:bodyPr wrap="square">
            <a:spAutoFit/>
          </a:bodyPr>
          <a:lstStyle/>
          <a:p>
            <a:r>
              <a:rPr lang="en-US" sz="2400" b="1" dirty="0">
                <a:solidFill>
                  <a:srgbClr val="C00000"/>
                </a:solidFill>
              </a:rPr>
              <a:t>Iron sources:</a:t>
            </a:r>
          </a:p>
          <a:p>
            <a:pPr marL="285750" indent="-285750">
              <a:buClr>
                <a:srgbClr val="C00000"/>
              </a:buClr>
              <a:buFont typeface="Wingdings" panose="05000000000000000000" pitchFamily="2" charset="2"/>
              <a:buChar char="v"/>
            </a:pPr>
            <a:r>
              <a:rPr lang="en-US" sz="2400" b="1" dirty="0">
                <a:solidFill>
                  <a:srgbClr val="C00000"/>
                </a:solidFill>
              </a:rPr>
              <a:t>Heme iron </a:t>
            </a:r>
            <a:r>
              <a:rPr lang="en-US" sz="2400" dirty="0"/>
              <a:t>(2-3X more absorbable): Animal source like meat, fish, and poultry.</a:t>
            </a:r>
          </a:p>
          <a:p>
            <a:pPr marL="285750" indent="-285750">
              <a:buClr>
                <a:srgbClr val="C00000"/>
              </a:buClr>
              <a:buFont typeface="Wingdings" panose="05000000000000000000" pitchFamily="2" charset="2"/>
              <a:buChar char="v"/>
            </a:pPr>
            <a:r>
              <a:rPr lang="en-US" sz="2400" b="1" dirty="0">
                <a:solidFill>
                  <a:srgbClr val="C00000"/>
                </a:solidFill>
              </a:rPr>
              <a:t>Non-heme iron: </a:t>
            </a:r>
            <a:r>
              <a:rPr lang="en-US" sz="2400" dirty="0"/>
              <a:t>vegetables, fruits, dried beans, nuts, grain products, and dietary supplements</a:t>
            </a:r>
          </a:p>
        </p:txBody>
      </p:sp>
    </p:spTree>
    <p:extLst>
      <p:ext uri="{BB962C8B-B14F-4D97-AF65-F5344CB8AC3E}">
        <p14:creationId xmlns:p14="http://schemas.microsoft.com/office/powerpoint/2010/main" val="256995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028E-DEEF-7ACE-0809-1646775BC0F5}"/>
              </a:ext>
            </a:extLst>
          </p:cNvPr>
          <p:cNvSpPr>
            <a:spLocks noGrp="1"/>
          </p:cNvSpPr>
          <p:nvPr>
            <p:ph type="title"/>
          </p:nvPr>
        </p:nvSpPr>
        <p:spPr>
          <a:xfrm>
            <a:off x="3836055" y="15512"/>
            <a:ext cx="4580849" cy="748454"/>
          </a:xfrm>
        </p:spPr>
        <p:txBody>
          <a:bodyPr/>
          <a:lstStyle/>
          <a:p>
            <a:r>
              <a:rPr lang="en-US" dirty="0">
                <a:solidFill>
                  <a:srgbClr val="9D0C0C"/>
                </a:solidFill>
              </a:rPr>
              <a:t>Iron Homeostasis</a:t>
            </a:r>
          </a:p>
        </p:txBody>
      </p:sp>
      <p:sp>
        <p:nvSpPr>
          <p:cNvPr id="12" name="Content Placeholder 11">
            <a:extLst>
              <a:ext uri="{FF2B5EF4-FFF2-40B4-BE49-F238E27FC236}">
                <a16:creationId xmlns:a16="http://schemas.microsoft.com/office/drawing/2014/main" id="{565C459C-C8EB-02A9-BC75-8C792DEB14DA}"/>
              </a:ext>
            </a:extLst>
          </p:cNvPr>
          <p:cNvSpPr>
            <a:spLocks noGrp="1"/>
          </p:cNvSpPr>
          <p:nvPr>
            <p:ph idx="1"/>
          </p:nvPr>
        </p:nvSpPr>
        <p:spPr>
          <a:xfrm>
            <a:off x="994042" y="1136362"/>
            <a:ext cx="10730926" cy="5500411"/>
          </a:xfrm>
        </p:spPr>
        <p:txBody>
          <a:bodyPr>
            <a:normAutofit/>
          </a:bodyPr>
          <a:lstStyle/>
          <a:p>
            <a:r>
              <a:rPr lang="en-US" sz="2400" dirty="0">
                <a:solidFill>
                  <a:schemeClr val="tx1"/>
                </a:solidFill>
              </a:rPr>
              <a:t>Total amount of iron in body is 4-5 gm</a:t>
            </a:r>
          </a:p>
          <a:p>
            <a:pPr lvl="8">
              <a:buFont typeface="Wingdings" panose="05000000000000000000" pitchFamily="2" charset="2"/>
              <a:buChar char="§"/>
            </a:pPr>
            <a:r>
              <a:rPr lang="en-US" sz="2400" dirty="0">
                <a:solidFill>
                  <a:schemeClr val="tx1"/>
                </a:solidFill>
              </a:rPr>
              <a:t>About 2.5 gm iron is found in Hemoglobin.</a:t>
            </a:r>
          </a:p>
          <a:p>
            <a:pPr lvl="8">
              <a:buFont typeface="Wingdings" panose="05000000000000000000" pitchFamily="2" charset="2"/>
              <a:buChar char="§"/>
            </a:pPr>
            <a:r>
              <a:rPr lang="en-US" sz="2400" dirty="0">
                <a:solidFill>
                  <a:schemeClr val="tx1"/>
                </a:solidFill>
              </a:rPr>
              <a:t>About 2 gm iron is stored as Ferritin/Hemosiderin in bone marrow, liver, and spleen</a:t>
            </a:r>
          </a:p>
          <a:p>
            <a:pPr lvl="8">
              <a:buFont typeface="Wingdings" panose="05000000000000000000" pitchFamily="2" charset="2"/>
              <a:buChar char="§"/>
            </a:pPr>
            <a:r>
              <a:rPr lang="en-US" sz="2400" dirty="0">
                <a:solidFill>
                  <a:schemeClr val="tx1"/>
                </a:solidFill>
              </a:rPr>
              <a:t>400 mg is devoted to cellular proteins.</a:t>
            </a:r>
          </a:p>
          <a:p>
            <a:pPr lvl="8">
              <a:buFont typeface="Wingdings" panose="05000000000000000000" pitchFamily="2" charset="2"/>
              <a:buChar char="§"/>
            </a:pPr>
            <a:r>
              <a:rPr lang="en-US" sz="2400" dirty="0">
                <a:solidFill>
                  <a:schemeClr val="tx1"/>
                </a:solidFill>
              </a:rPr>
              <a:t>Only 3–4 mg circulates through the plasma via transferrin.</a:t>
            </a:r>
          </a:p>
          <a:p>
            <a:pPr marL="1471400" lvl="8" indent="0">
              <a:buNone/>
            </a:pPr>
            <a:endParaRPr lang="en-US" sz="2400" dirty="0">
              <a:solidFill>
                <a:schemeClr val="tx1"/>
              </a:solidFill>
            </a:endParaRPr>
          </a:p>
          <a:p>
            <a:pPr>
              <a:buFont typeface="Wingdings" panose="05000000000000000000" pitchFamily="2" charset="2"/>
              <a:buChar char="v"/>
            </a:pPr>
            <a:r>
              <a:rPr lang="en-US" sz="2400" dirty="0">
                <a:solidFill>
                  <a:schemeClr val="tx1"/>
                </a:solidFill>
              </a:rPr>
              <a:t>Iron is preserved in the body by recycling from broken-down red blood cells ( by reticuloendothelial system)  into the bone marrow and reutilization for hemoglobin production.</a:t>
            </a:r>
          </a:p>
          <a:p>
            <a:pPr>
              <a:buFont typeface="Wingdings" panose="05000000000000000000" pitchFamily="2" charset="2"/>
              <a:buChar char="v"/>
            </a:pPr>
            <a:r>
              <a:rPr lang="en-US" sz="2400" dirty="0">
                <a:solidFill>
                  <a:schemeClr val="tx1"/>
                </a:solidFill>
              </a:rPr>
              <a:t>Total iron loss per day (intestine, urine, sweat) is probably less than 1 mg, which is easily replaced by the diet (1.5–2 mg/day). </a:t>
            </a:r>
          </a:p>
          <a:p>
            <a:pPr lvl="8">
              <a:buFont typeface="Wingdings" panose="05000000000000000000" pitchFamily="2" charset="2"/>
              <a:buChar char="§"/>
            </a:pPr>
            <a:endParaRPr lang="en-US" dirty="0"/>
          </a:p>
        </p:txBody>
      </p:sp>
      <p:sp>
        <p:nvSpPr>
          <p:cNvPr id="14" name="TextBox 13">
            <a:extLst>
              <a:ext uri="{FF2B5EF4-FFF2-40B4-BE49-F238E27FC236}">
                <a16:creationId xmlns:a16="http://schemas.microsoft.com/office/drawing/2014/main" id="{CDC178CD-134A-F66E-D3DB-92F830BFB8CB}"/>
              </a:ext>
            </a:extLst>
          </p:cNvPr>
          <p:cNvSpPr txBox="1"/>
          <p:nvPr/>
        </p:nvSpPr>
        <p:spPr>
          <a:xfrm>
            <a:off x="7139201" y="5957612"/>
            <a:ext cx="5052799" cy="230832"/>
          </a:xfrm>
          <a:prstGeom prst="rect">
            <a:avLst/>
          </a:prstGeom>
          <a:noFill/>
        </p:spPr>
        <p:txBody>
          <a:bodyPr wrap="square">
            <a:spAutoFit/>
          </a:bodyPr>
          <a:lstStyle/>
          <a:p>
            <a:r>
              <a:rPr lang="en-US" sz="900" dirty="0"/>
              <a:t>Truswell, A. Stewart (2010-07-15). ABC of Nutrition. John Wiley &amp; Sons. p. 52. ISBN 9781444314229.</a:t>
            </a:r>
          </a:p>
        </p:txBody>
      </p:sp>
    </p:spTree>
    <p:extLst>
      <p:ext uri="{BB962C8B-B14F-4D97-AF65-F5344CB8AC3E}">
        <p14:creationId xmlns:p14="http://schemas.microsoft.com/office/powerpoint/2010/main" val="356756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D8B56B-1263-120D-975F-F7BE13556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D3523-6E62-E2C5-C49E-75C94DF460A7}"/>
              </a:ext>
            </a:extLst>
          </p:cNvPr>
          <p:cNvSpPr>
            <a:spLocks noGrp="1"/>
          </p:cNvSpPr>
          <p:nvPr>
            <p:ph type="title"/>
          </p:nvPr>
        </p:nvSpPr>
        <p:spPr>
          <a:xfrm>
            <a:off x="3805575" y="410204"/>
            <a:ext cx="4580849" cy="748454"/>
          </a:xfrm>
        </p:spPr>
        <p:txBody>
          <a:bodyPr/>
          <a:lstStyle/>
          <a:p>
            <a:r>
              <a:rPr lang="en-US" dirty="0">
                <a:solidFill>
                  <a:srgbClr val="9D0C0C"/>
                </a:solidFill>
              </a:rPr>
              <a:t>Iron Homeostasis</a:t>
            </a:r>
          </a:p>
        </p:txBody>
      </p:sp>
      <p:sp>
        <p:nvSpPr>
          <p:cNvPr id="12" name="Content Placeholder 11">
            <a:extLst>
              <a:ext uri="{FF2B5EF4-FFF2-40B4-BE49-F238E27FC236}">
                <a16:creationId xmlns:a16="http://schemas.microsoft.com/office/drawing/2014/main" id="{D307FAA8-5E44-44C1-634F-4C8436028BED}"/>
              </a:ext>
            </a:extLst>
          </p:cNvPr>
          <p:cNvSpPr>
            <a:spLocks noGrp="1"/>
          </p:cNvSpPr>
          <p:nvPr>
            <p:ph idx="1"/>
          </p:nvPr>
        </p:nvSpPr>
        <p:spPr>
          <a:xfrm>
            <a:off x="858869" y="1780418"/>
            <a:ext cx="10730926" cy="3682128"/>
          </a:xfrm>
        </p:spPr>
        <p:txBody>
          <a:bodyPr>
            <a:normAutofit lnSpcReduction="10000"/>
          </a:bodyPr>
          <a:lstStyle/>
          <a:p>
            <a:pPr marL="342900" marR="0" lvl="0" indent="-342900" algn="just">
              <a:lnSpc>
                <a:spcPct val="107000"/>
              </a:lnSpc>
              <a:spcBef>
                <a:spcPts val="0"/>
              </a:spcBef>
              <a:spcAft>
                <a:spcPts val="800"/>
              </a:spcAft>
              <a:buFont typeface="Symbol" panose="05050102010706020507" pitchFamily="18" charset="2"/>
              <a:buChar char=""/>
            </a:pPr>
            <a:r>
              <a:rPr lang="en-US" sz="2400" dirty="0">
                <a:effectLst/>
                <a:latin typeface="Myriad Pro" panose="020B0503030403020204" pitchFamily="34" charset="0"/>
                <a:ea typeface="Calibri" panose="020F0502020204030204" pitchFamily="34" charset="0"/>
                <a:cs typeface="Times New Roman" panose="02020603050405020304" pitchFamily="18" charset="0"/>
              </a:rPr>
              <a:t>Ferroprotein is the key iron exporter expressed on macrophages and duodenal enterocytes that allows the recycling of iron from broken down/senescent erythrocytes into plasma and the absorption of iron from the gut into circulation, respectively. </a:t>
            </a:r>
            <a:endParaRPr lang="en-US" dirty="0"/>
          </a:p>
          <a:p>
            <a:pPr marL="342900" marR="0" lvl="0" indent="-342900" algn="just">
              <a:lnSpc>
                <a:spcPct val="107000"/>
              </a:lnSpc>
              <a:spcBef>
                <a:spcPts val="0"/>
              </a:spcBef>
              <a:spcAft>
                <a:spcPts val="800"/>
              </a:spcAft>
              <a:buFont typeface="Symbol" panose="05050102010706020507" pitchFamily="18" charset="2"/>
              <a:buChar char=""/>
            </a:pPr>
            <a:r>
              <a:rPr lang="en-US" sz="2400" dirty="0">
                <a:effectLst/>
                <a:latin typeface="Myriad Pro" panose="020B0503030403020204" pitchFamily="34" charset="0"/>
                <a:ea typeface="Calibri" panose="020F0502020204030204" pitchFamily="34" charset="0"/>
                <a:cs typeface="Times New Roman" panose="02020603050405020304" pitchFamily="18" charset="0"/>
              </a:rPr>
              <a:t>Iron absorption and tissue iron availability are closely regulated by hepcidin. Hepcidin is a protein produced predominantly by hepatocytes, and it exerts control over systemic iron homeostasis by degrading ferroprotein. </a:t>
            </a:r>
          </a:p>
          <a:p>
            <a:pPr marL="342900" marR="0" lvl="0" indent="-342900" algn="just">
              <a:lnSpc>
                <a:spcPct val="107000"/>
              </a:lnSpc>
              <a:spcBef>
                <a:spcPts val="0"/>
              </a:spcBef>
              <a:spcAft>
                <a:spcPts val="800"/>
              </a:spcAft>
              <a:buFont typeface="Symbol" panose="05050102010706020507" pitchFamily="18" charset="2"/>
              <a:buChar char=""/>
            </a:pPr>
            <a:r>
              <a:rPr kumimoji="0" lang="en-US" sz="2400" b="0" i="0" u="none" strike="noStrike" kern="1200" cap="none" spc="0" normalizeH="0" baseline="0" noProof="0" dirty="0">
                <a:ln>
                  <a:noFill/>
                </a:ln>
                <a:solidFill>
                  <a:prstClr val="black">
                    <a:lumMod val="75000"/>
                    <a:lumOff val="25000"/>
                  </a:prstClr>
                </a:solidFill>
                <a:effectLst/>
                <a:uLnTx/>
                <a:uFillTx/>
                <a:latin typeface="Myriad Pro" panose="020B0503030403020204" pitchFamily="34" charset="0"/>
                <a:ea typeface="Calibri" panose="020F0502020204030204" pitchFamily="34" charset="0"/>
                <a:cs typeface="Times New Roman" panose="02020603050405020304" pitchFamily="18" charset="0"/>
              </a:rPr>
              <a:t>Hepcidin expression is increased by high body iron levels and inflammation and decreased by erythropoiesis, hypoxia, and ID.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D595C58-A0A2-9C8C-DC02-FA409FC85310}"/>
              </a:ext>
            </a:extLst>
          </p:cNvPr>
          <p:cNvSpPr txBox="1"/>
          <p:nvPr/>
        </p:nvSpPr>
        <p:spPr>
          <a:xfrm>
            <a:off x="7139201" y="5957612"/>
            <a:ext cx="5052799" cy="230832"/>
          </a:xfrm>
          <a:prstGeom prst="rect">
            <a:avLst/>
          </a:prstGeom>
          <a:noFill/>
        </p:spPr>
        <p:txBody>
          <a:bodyPr wrap="square">
            <a:spAutoFit/>
          </a:bodyPr>
          <a:lstStyle/>
          <a:p>
            <a:r>
              <a:rPr lang="en-US" sz="900" dirty="0"/>
              <a:t>Truswell, A. Stewart (2010-07-15). ABC of Nutrition. John Wiley &amp; Sons. p. 52. ISBN 9781444314229.</a:t>
            </a:r>
          </a:p>
        </p:txBody>
      </p:sp>
    </p:spTree>
    <p:extLst>
      <p:ext uri="{BB962C8B-B14F-4D97-AF65-F5344CB8AC3E}">
        <p14:creationId xmlns:p14="http://schemas.microsoft.com/office/powerpoint/2010/main" val="330901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46B87F4C-74DD-61B2-A8E6-7EB7F18D1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23" y="348238"/>
            <a:ext cx="9274342" cy="5879262"/>
          </a:xfr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3C0AD5F5-51EA-A31F-0FEF-728AF0518F66}"/>
                  </a:ext>
                </a:extLst>
              </p14:cNvPr>
              <p14:cNvContentPartPr/>
              <p14:nvPr/>
            </p14:nvContentPartPr>
            <p14:xfrm>
              <a:off x="574723" y="412328"/>
              <a:ext cx="8640" cy="2880"/>
            </p14:xfrm>
          </p:contentPart>
        </mc:Choice>
        <mc:Fallback xmlns="">
          <p:pic>
            <p:nvPicPr>
              <p:cNvPr id="11" name="Ink 10">
                <a:extLst>
                  <a:ext uri="{FF2B5EF4-FFF2-40B4-BE49-F238E27FC236}">
                    <a16:creationId xmlns:a16="http://schemas.microsoft.com/office/drawing/2014/main" id="{3C0AD5F5-51EA-A31F-0FEF-728AF0518F66}"/>
                  </a:ext>
                </a:extLst>
              </p:cNvPr>
              <p:cNvPicPr/>
              <p:nvPr/>
            </p:nvPicPr>
            <p:blipFill>
              <a:blip r:embed="rId10"/>
              <a:stretch>
                <a:fillRect/>
              </a:stretch>
            </p:blipFill>
            <p:spPr>
              <a:xfrm>
                <a:off x="538723" y="376688"/>
                <a:ext cx="8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C93476C9-D672-57C1-7DCC-D107EE29A419}"/>
                  </a:ext>
                </a:extLst>
              </p14:cNvPr>
              <p14:cNvContentPartPr/>
              <p14:nvPr/>
            </p14:nvContentPartPr>
            <p14:xfrm>
              <a:off x="-900197" y="663248"/>
              <a:ext cx="55080" cy="113760"/>
            </p14:xfrm>
          </p:contentPart>
        </mc:Choice>
        <mc:Fallback xmlns="">
          <p:pic>
            <p:nvPicPr>
              <p:cNvPr id="13" name="Ink 12">
                <a:extLst>
                  <a:ext uri="{FF2B5EF4-FFF2-40B4-BE49-F238E27FC236}">
                    <a16:creationId xmlns:a16="http://schemas.microsoft.com/office/drawing/2014/main" id="{C93476C9-D672-57C1-7DCC-D107EE29A419}"/>
                  </a:ext>
                </a:extLst>
              </p:cNvPr>
              <p:cNvPicPr/>
              <p:nvPr/>
            </p:nvPicPr>
            <p:blipFill>
              <a:blip r:embed="rId12"/>
              <a:stretch>
                <a:fillRect/>
              </a:stretch>
            </p:blipFill>
            <p:spPr>
              <a:xfrm>
                <a:off x="-936197" y="627608"/>
                <a:ext cx="126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659AE820-351E-429F-E569-5A3A824E53E8}"/>
                  </a:ext>
                </a:extLst>
              </p14:cNvPr>
              <p14:cNvContentPartPr/>
              <p14:nvPr/>
            </p14:nvContentPartPr>
            <p14:xfrm>
              <a:off x="-796517" y="855128"/>
              <a:ext cx="2880" cy="360"/>
            </p14:xfrm>
          </p:contentPart>
        </mc:Choice>
        <mc:Fallback xmlns="">
          <p:pic>
            <p:nvPicPr>
              <p:cNvPr id="14" name="Ink 13">
                <a:extLst>
                  <a:ext uri="{FF2B5EF4-FFF2-40B4-BE49-F238E27FC236}">
                    <a16:creationId xmlns:a16="http://schemas.microsoft.com/office/drawing/2014/main" id="{659AE820-351E-429F-E569-5A3A824E53E8}"/>
                  </a:ext>
                </a:extLst>
              </p:cNvPr>
              <p:cNvPicPr/>
              <p:nvPr/>
            </p:nvPicPr>
            <p:blipFill>
              <a:blip r:embed="rId14"/>
              <a:stretch>
                <a:fillRect/>
              </a:stretch>
            </p:blipFill>
            <p:spPr>
              <a:xfrm>
                <a:off x="-832517" y="819128"/>
                <a:ext cx="74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3517A039-D7DB-C84F-467F-D6CD28F7EEC0}"/>
                  </a:ext>
                </a:extLst>
              </p14:cNvPr>
              <p14:cNvContentPartPr/>
              <p14:nvPr/>
            </p14:nvContentPartPr>
            <p14:xfrm>
              <a:off x="-1106477" y="87968"/>
              <a:ext cx="2880" cy="360"/>
            </p14:xfrm>
          </p:contentPart>
        </mc:Choice>
        <mc:Fallback xmlns="">
          <p:pic>
            <p:nvPicPr>
              <p:cNvPr id="15" name="Ink 14">
                <a:extLst>
                  <a:ext uri="{FF2B5EF4-FFF2-40B4-BE49-F238E27FC236}">
                    <a16:creationId xmlns:a16="http://schemas.microsoft.com/office/drawing/2014/main" id="{3517A039-D7DB-C84F-467F-D6CD28F7EEC0}"/>
                  </a:ext>
                </a:extLst>
              </p:cNvPr>
              <p:cNvPicPr/>
              <p:nvPr/>
            </p:nvPicPr>
            <p:blipFill>
              <a:blip r:embed="rId14"/>
              <a:stretch>
                <a:fillRect/>
              </a:stretch>
            </p:blipFill>
            <p:spPr>
              <a:xfrm>
                <a:off x="-1142477" y="52328"/>
                <a:ext cx="74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EF1713C-6D4E-4553-B05D-F5F910628375}"/>
                  </a:ext>
                </a:extLst>
              </p14:cNvPr>
              <p14:cNvContentPartPr/>
              <p14:nvPr/>
            </p14:nvContentPartPr>
            <p14:xfrm>
              <a:off x="-1092077" y="87968"/>
              <a:ext cx="360" cy="360"/>
            </p14:xfrm>
          </p:contentPart>
        </mc:Choice>
        <mc:Fallback xmlns="">
          <p:pic>
            <p:nvPicPr>
              <p:cNvPr id="16" name="Ink 15">
                <a:extLst>
                  <a:ext uri="{FF2B5EF4-FFF2-40B4-BE49-F238E27FC236}">
                    <a16:creationId xmlns:a16="http://schemas.microsoft.com/office/drawing/2014/main" id="{EEF1713C-6D4E-4553-B05D-F5F910628375}"/>
                  </a:ext>
                </a:extLst>
              </p:cNvPr>
              <p:cNvPicPr/>
              <p:nvPr/>
            </p:nvPicPr>
            <p:blipFill>
              <a:blip r:embed="rId17"/>
              <a:stretch>
                <a:fillRect/>
              </a:stretch>
            </p:blipFill>
            <p:spPr>
              <a:xfrm>
                <a:off x="-1127717" y="5232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BFA5F64F-1692-750C-0A19-F3161B009B8C}"/>
                  </a:ext>
                </a:extLst>
              </p14:cNvPr>
              <p14:cNvContentPartPr/>
              <p14:nvPr/>
            </p14:nvContentPartPr>
            <p14:xfrm>
              <a:off x="-1092077" y="87968"/>
              <a:ext cx="68040" cy="6120"/>
            </p14:xfrm>
          </p:contentPart>
        </mc:Choice>
        <mc:Fallback xmlns="">
          <p:pic>
            <p:nvPicPr>
              <p:cNvPr id="17" name="Ink 16">
                <a:extLst>
                  <a:ext uri="{FF2B5EF4-FFF2-40B4-BE49-F238E27FC236}">
                    <a16:creationId xmlns:a16="http://schemas.microsoft.com/office/drawing/2014/main" id="{BFA5F64F-1692-750C-0A19-F3161B009B8C}"/>
                  </a:ext>
                </a:extLst>
              </p:cNvPr>
              <p:cNvPicPr/>
              <p:nvPr/>
            </p:nvPicPr>
            <p:blipFill>
              <a:blip r:embed="rId19"/>
              <a:stretch>
                <a:fillRect/>
              </a:stretch>
            </p:blipFill>
            <p:spPr>
              <a:xfrm>
                <a:off x="-1127717" y="52328"/>
                <a:ext cx="139680" cy="77760"/>
              </a:xfrm>
              <a:prstGeom prst="rect">
                <a:avLst/>
              </a:prstGeom>
            </p:spPr>
          </p:pic>
        </mc:Fallback>
      </mc:AlternateContent>
      <p:sp>
        <p:nvSpPr>
          <p:cNvPr id="9" name="TextBox 8">
            <a:extLst>
              <a:ext uri="{FF2B5EF4-FFF2-40B4-BE49-F238E27FC236}">
                <a16:creationId xmlns:a16="http://schemas.microsoft.com/office/drawing/2014/main" id="{910D04A7-52DA-4CB1-AF6D-EEAA3105D2D7}"/>
              </a:ext>
            </a:extLst>
          </p:cNvPr>
          <p:cNvSpPr txBox="1"/>
          <p:nvPr/>
        </p:nvSpPr>
        <p:spPr>
          <a:xfrm>
            <a:off x="4560515" y="2247015"/>
            <a:ext cx="2057528" cy="523220"/>
          </a:xfrm>
          <a:prstGeom prst="rect">
            <a:avLst/>
          </a:prstGeom>
          <a:noFill/>
        </p:spPr>
        <p:txBody>
          <a:bodyPr wrap="square" rtlCol="0">
            <a:spAutoFit/>
          </a:bodyPr>
          <a:lstStyle/>
          <a:p>
            <a:pPr algn="ctr"/>
            <a:r>
              <a:rPr lang="en-US" sz="1400" b="1" dirty="0"/>
              <a:t>Reticulo-endothelial system</a:t>
            </a:r>
          </a:p>
        </p:txBody>
      </p:sp>
      <p:pic>
        <p:nvPicPr>
          <p:cNvPr id="21" name="Picture 20">
            <a:extLst>
              <a:ext uri="{FF2B5EF4-FFF2-40B4-BE49-F238E27FC236}">
                <a16:creationId xmlns:a16="http://schemas.microsoft.com/office/drawing/2014/main" id="{9F8C3BC3-B33B-B424-B310-CC11911D1ADD}"/>
              </a:ext>
            </a:extLst>
          </p:cNvPr>
          <p:cNvPicPr>
            <a:picLocks noChangeAspect="1"/>
          </p:cNvPicPr>
          <p:nvPr/>
        </p:nvPicPr>
        <p:blipFill>
          <a:blip r:embed="rId20"/>
          <a:stretch>
            <a:fillRect/>
          </a:stretch>
        </p:blipFill>
        <p:spPr>
          <a:xfrm>
            <a:off x="6618043" y="5947060"/>
            <a:ext cx="6096528" cy="280440"/>
          </a:xfrm>
          <a:prstGeom prst="rect">
            <a:avLst/>
          </a:prstGeom>
        </p:spPr>
      </p:pic>
    </p:spTree>
    <p:extLst>
      <p:ext uri="{BB962C8B-B14F-4D97-AF65-F5344CB8AC3E}">
        <p14:creationId xmlns:p14="http://schemas.microsoft.com/office/powerpoint/2010/main" val="792133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35F6-7A98-B8AA-43BC-38E1FBDFDCCA}"/>
              </a:ext>
            </a:extLst>
          </p:cNvPr>
          <p:cNvSpPr>
            <a:spLocks noGrp="1"/>
          </p:cNvSpPr>
          <p:nvPr>
            <p:ph type="title"/>
          </p:nvPr>
        </p:nvSpPr>
        <p:spPr>
          <a:xfrm>
            <a:off x="3267258" y="52447"/>
            <a:ext cx="6053722" cy="748454"/>
          </a:xfrm>
        </p:spPr>
        <p:txBody>
          <a:bodyPr>
            <a:normAutofit fontScale="90000"/>
          </a:bodyPr>
          <a:lstStyle/>
          <a:p>
            <a:r>
              <a:rPr lang="en-US" dirty="0">
                <a:solidFill>
                  <a:srgbClr val="9D0C0C"/>
                </a:solidFill>
              </a:rPr>
              <a:t>Facts of Iron homeostasis</a:t>
            </a:r>
          </a:p>
        </p:txBody>
      </p:sp>
      <p:sp>
        <p:nvSpPr>
          <p:cNvPr id="5" name="Content Placeholder 4">
            <a:extLst>
              <a:ext uri="{FF2B5EF4-FFF2-40B4-BE49-F238E27FC236}">
                <a16:creationId xmlns:a16="http://schemas.microsoft.com/office/drawing/2014/main" id="{6ED690D6-C3F8-1DA4-05B8-708943A1D9CD}"/>
              </a:ext>
            </a:extLst>
          </p:cNvPr>
          <p:cNvSpPr>
            <a:spLocks noGrp="1"/>
          </p:cNvSpPr>
          <p:nvPr>
            <p:ph idx="1"/>
          </p:nvPr>
        </p:nvSpPr>
        <p:spPr>
          <a:xfrm>
            <a:off x="663677" y="982471"/>
            <a:ext cx="10486103" cy="4769400"/>
          </a:xfrm>
        </p:spPr>
        <p:txBody>
          <a:bodyPr>
            <a:normAutofit lnSpcReduction="10000"/>
          </a:bodyPr>
          <a:lstStyle/>
          <a:p>
            <a:pPr>
              <a:buFont typeface="Wingdings" panose="05000000000000000000" pitchFamily="2" charset="2"/>
              <a:buChar char="v"/>
            </a:pPr>
            <a:r>
              <a:rPr lang="en-US" sz="2400" dirty="0">
                <a:solidFill>
                  <a:schemeClr val="tx1"/>
                </a:solidFill>
              </a:rPr>
              <a:t>About  0.8% of circulating red blood cells are destroyed daily. Thus, the quantity of hemoglobin removed and replaced is approximately 7.65 g each day, corresponding to 26 mg of iron.</a:t>
            </a:r>
          </a:p>
          <a:p>
            <a:pPr>
              <a:buFont typeface="Wingdings" panose="05000000000000000000" pitchFamily="2" charset="2"/>
              <a:buChar char="v"/>
            </a:pPr>
            <a:r>
              <a:rPr lang="en-US" sz="2400" dirty="0">
                <a:solidFill>
                  <a:schemeClr val="tx1"/>
                </a:solidFill>
              </a:rPr>
              <a:t>0.3 mg hemoglobin is lost in per ml blood loss.</a:t>
            </a:r>
          </a:p>
          <a:p>
            <a:pPr>
              <a:buFont typeface="Wingdings" panose="05000000000000000000" pitchFamily="2" charset="2"/>
              <a:buChar char="v"/>
            </a:pPr>
            <a:r>
              <a:rPr lang="en-US" sz="2400" dirty="0">
                <a:solidFill>
                  <a:schemeClr val="tx1"/>
                </a:solidFill>
              </a:rPr>
              <a:t>Iron requirements increase dramatically during growth, menstruation, pregnancy, blood loss and  anemia.</a:t>
            </a:r>
          </a:p>
          <a:p>
            <a:pPr>
              <a:buFont typeface="Wingdings" panose="05000000000000000000" pitchFamily="2" charset="2"/>
              <a:buChar char="v"/>
            </a:pPr>
            <a:r>
              <a:rPr lang="en-US" sz="2400" dirty="0">
                <a:solidFill>
                  <a:schemeClr val="tx1"/>
                </a:solidFill>
              </a:rPr>
              <a:t>Rate of absorption depends on iron requirement and availability at absorption site.</a:t>
            </a:r>
          </a:p>
          <a:p>
            <a:pPr>
              <a:buFont typeface="Wingdings" panose="05000000000000000000" pitchFamily="2" charset="2"/>
              <a:buChar char="v"/>
            </a:pPr>
            <a:r>
              <a:rPr lang="en-US" sz="2400" dirty="0">
                <a:solidFill>
                  <a:schemeClr val="tx1"/>
                </a:solidFill>
              </a:rPr>
              <a:t>Iron is best absorbed as ferrous (Fe2+) form in the duodenum, and to a smaller extent in jejunum</a:t>
            </a:r>
          </a:p>
          <a:p>
            <a:pPr>
              <a:buFont typeface="Wingdings" panose="05000000000000000000" pitchFamily="2" charset="2"/>
              <a:buChar char="v"/>
            </a:pPr>
            <a:r>
              <a:rPr lang="en-US" sz="2400" dirty="0">
                <a:solidFill>
                  <a:schemeClr val="tx1"/>
                </a:solidFill>
              </a:rPr>
              <a:t>Gastric acid/ascorbic acid increases iron absorption whereas phytates (in bran), tannins/polyphenols (in tea), and calcium (in dairy product) decreases absorption.</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p:txBody>
      </p:sp>
      <p:sp>
        <p:nvSpPr>
          <p:cNvPr id="6" name="TextBox 5">
            <a:extLst>
              <a:ext uri="{FF2B5EF4-FFF2-40B4-BE49-F238E27FC236}">
                <a16:creationId xmlns:a16="http://schemas.microsoft.com/office/drawing/2014/main" id="{BE7991E0-8A34-926B-36BD-515F04E53E31}"/>
              </a:ext>
            </a:extLst>
          </p:cNvPr>
          <p:cNvSpPr txBox="1"/>
          <p:nvPr/>
        </p:nvSpPr>
        <p:spPr>
          <a:xfrm>
            <a:off x="4710882" y="5875529"/>
            <a:ext cx="7898990" cy="369332"/>
          </a:xfrm>
          <a:prstGeom prst="rect">
            <a:avLst/>
          </a:prstGeom>
          <a:noFill/>
        </p:spPr>
        <p:txBody>
          <a:bodyPr wrap="square">
            <a:spAutoFit/>
          </a:bodyPr>
          <a:lstStyle/>
          <a:p>
            <a:r>
              <a:rPr lang="en-US" sz="900" dirty="0"/>
              <a:t>Ref: Gropper, Sareen S.; Smith, Jack L. (2013). Advanced Nutrition and Human Metabolism (6th ed.). Belmont, CA: Wadsworth. p. 481. ISBN 978-1133104056.</a:t>
            </a:r>
          </a:p>
          <a:p>
            <a:r>
              <a:rPr lang="en-US" sz="900" dirty="0"/>
              <a:t> Truswell, A. Stewart (2010-07-15). ABC of Nutrition. John Wiley &amp; Sons. p. 52. ISBN 9781444314229.</a:t>
            </a:r>
          </a:p>
        </p:txBody>
      </p:sp>
    </p:spTree>
    <p:extLst>
      <p:ext uri="{BB962C8B-B14F-4D97-AF65-F5344CB8AC3E}">
        <p14:creationId xmlns:p14="http://schemas.microsoft.com/office/powerpoint/2010/main" val="299124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D17C8-31FD-E9E6-4CD6-ECB76D1420B9}"/>
              </a:ext>
            </a:extLst>
          </p:cNvPr>
          <p:cNvSpPr txBox="1"/>
          <p:nvPr/>
        </p:nvSpPr>
        <p:spPr>
          <a:xfrm>
            <a:off x="435429" y="518049"/>
            <a:ext cx="10885714" cy="830997"/>
          </a:xfrm>
          <a:prstGeom prst="rect">
            <a:avLst/>
          </a:prstGeom>
          <a:noFill/>
        </p:spPr>
        <p:txBody>
          <a:bodyPr wrap="square">
            <a:spAutoFit/>
          </a:bodyPr>
          <a:lstStyle/>
          <a:p>
            <a:r>
              <a:rPr lang="en-US" sz="2400" b="1" dirty="0">
                <a:solidFill>
                  <a:srgbClr val="C00000"/>
                </a:solidFill>
                <a:latin typeface="Garamond" panose="02020404030301010803" pitchFamily="18" charset="0"/>
              </a:rPr>
              <a:t>Iron uptake in the proximal small intestine occurs by 3 separate pathways. These are the heme pathway and 2 distinct pathways for ferric and ferrous iron.</a:t>
            </a:r>
          </a:p>
        </p:txBody>
      </p:sp>
      <p:pic>
        <p:nvPicPr>
          <p:cNvPr id="4" name="Picture 3">
            <a:extLst>
              <a:ext uri="{FF2B5EF4-FFF2-40B4-BE49-F238E27FC236}">
                <a16:creationId xmlns:a16="http://schemas.microsoft.com/office/drawing/2014/main" id="{12A874BD-65D4-7273-2919-9173E5D11289}"/>
              </a:ext>
            </a:extLst>
          </p:cNvPr>
          <p:cNvPicPr>
            <a:picLocks noChangeAspect="1"/>
          </p:cNvPicPr>
          <p:nvPr/>
        </p:nvPicPr>
        <p:blipFill>
          <a:blip r:embed="rId3"/>
          <a:stretch>
            <a:fillRect/>
          </a:stretch>
        </p:blipFill>
        <p:spPr>
          <a:xfrm>
            <a:off x="5317734" y="1615158"/>
            <a:ext cx="6226914" cy="4535269"/>
          </a:xfrm>
          <a:prstGeom prst="rect">
            <a:avLst/>
          </a:prstGeom>
        </p:spPr>
      </p:pic>
      <p:sp>
        <p:nvSpPr>
          <p:cNvPr id="7" name="TextBox 6">
            <a:extLst>
              <a:ext uri="{FF2B5EF4-FFF2-40B4-BE49-F238E27FC236}">
                <a16:creationId xmlns:a16="http://schemas.microsoft.com/office/drawing/2014/main" id="{F7ABBDDC-32F1-B87C-7D67-5B476C1D3F8E}"/>
              </a:ext>
            </a:extLst>
          </p:cNvPr>
          <p:cNvSpPr txBox="1"/>
          <p:nvPr/>
        </p:nvSpPr>
        <p:spPr>
          <a:xfrm>
            <a:off x="533400" y="1615158"/>
            <a:ext cx="4419600" cy="4524315"/>
          </a:xfrm>
          <a:prstGeom prst="rect">
            <a:avLst/>
          </a:prstGeom>
          <a:noFill/>
        </p:spPr>
        <p:txBody>
          <a:bodyPr wrap="square">
            <a:spAutoFit/>
          </a:bodyPr>
          <a:lstStyle/>
          <a:p>
            <a:pPr marL="342900" indent="-342900" algn="just">
              <a:buAutoNum type="arabicPeriod"/>
            </a:pPr>
            <a:r>
              <a:rPr lang="en-US" sz="2400" b="1" dirty="0">
                <a:solidFill>
                  <a:srgbClr val="C00000"/>
                </a:solidFill>
                <a:latin typeface="Garamond" panose="02020404030301010803" pitchFamily="18" charset="0"/>
              </a:rPr>
              <a:t>Heme iron </a:t>
            </a:r>
            <a:r>
              <a:rPr lang="en-US" sz="2400" dirty="0">
                <a:latin typeface="Garamond" panose="02020404030301010803" pitchFamily="18" charset="0"/>
              </a:rPr>
              <a:t>is enzymatically digested free of globin in the intestinal lumen and enters the absorptive cell as an intact metalloporphyrin.</a:t>
            </a:r>
          </a:p>
          <a:p>
            <a:pPr marL="342900" indent="-342900" algn="just">
              <a:buAutoNum type="arabicPeriod"/>
            </a:pPr>
            <a:r>
              <a:rPr lang="en-US" sz="2400" b="1" dirty="0">
                <a:solidFill>
                  <a:srgbClr val="C00000"/>
                </a:solidFill>
                <a:latin typeface="Garamond" panose="02020404030301010803" pitchFamily="18" charset="0"/>
              </a:rPr>
              <a:t>Ferric iron </a:t>
            </a:r>
            <a:r>
              <a:rPr lang="en-US" sz="2400" dirty="0">
                <a:latin typeface="Garamond" panose="02020404030301010803" pitchFamily="18" charset="0"/>
              </a:rPr>
              <a:t>is absorbed via a b3 integrin and </a:t>
            </a:r>
            <a:r>
              <a:rPr lang="en-US" sz="2400" dirty="0" err="1">
                <a:latin typeface="Garamond" panose="02020404030301010803" pitchFamily="18" charset="0"/>
              </a:rPr>
              <a:t>mobilferrin</a:t>
            </a:r>
            <a:r>
              <a:rPr lang="en-US" sz="2400" dirty="0">
                <a:latin typeface="Garamond" panose="02020404030301010803" pitchFamily="18" charset="0"/>
              </a:rPr>
              <a:t> (IMP) pathway that is not shared with other nutritional metals. </a:t>
            </a:r>
          </a:p>
          <a:p>
            <a:pPr marL="342900" indent="-342900" algn="just">
              <a:buAutoNum type="arabicPeriod"/>
            </a:pPr>
            <a:r>
              <a:rPr lang="en-US" sz="2400" b="1" dirty="0">
                <a:solidFill>
                  <a:srgbClr val="C00000"/>
                </a:solidFill>
                <a:latin typeface="Garamond" panose="02020404030301010803" pitchFamily="18" charset="0"/>
              </a:rPr>
              <a:t>Ferrous iron </a:t>
            </a:r>
            <a:r>
              <a:rPr lang="en-US" sz="2400" dirty="0">
                <a:latin typeface="Garamond" panose="02020404030301010803" pitchFamily="18" charset="0"/>
              </a:rPr>
              <a:t>uptake is facilitated by Divalent Metal Transporter 1 (DMT-1) pathway.</a:t>
            </a:r>
          </a:p>
        </p:txBody>
      </p:sp>
    </p:spTree>
    <p:extLst>
      <p:ext uri="{BB962C8B-B14F-4D97-AF65-F5344CB8AC3E}">
        <p14:creationId xmlns:p14="http://schemas.microsoft.com/office/powerpoint/2010/main" val="212852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5102" y="89132"/>
            <a:ext cx="5960343" cy="988264"/>
          </a:xfrm>
        </p:spPr>
        <p:txBody>
          <a:bodyPr/>
          <a:lstStyle/>
          <a:p>
            <a:r>
              <a:rPr lang="en-US" dirty="0">
                <a:solidFill>
                  <a:srgbClr val="9D0C0C"/>
                </a:solidFill>
              </a:rPr>
              <a:t>Iron deficiency anemia</a:t>
            </a:r>
          </a:p>
        </p:txBody>
      </p:sp>
      <p:sp>
        <p:nvSpPr>
          <p:cNvPr id="3" name="Content Placeholder 2"/>
          <p:cNvSpPr>
            <a:spLocks noGrp="1"/>
          </p:cNvSpPr>
          <p:nvPr>
            <p:ph idx="1"/>
          </p:nvPr>
        </p:nvSpPr>
        <p:spPr>
          <a:xfrm>
            <a:off x="0" y="1938498"/>
            <a:ext cx="5579377" cy="4023360"/>
          </a:xfrm>
        </p:spPr>
        <p:txBody>
          <a:bodyPr/>
          <a:lstStyle/>
          <a:p>
            <a:r>
              <a:rPr lang="en-US" dirty="0"/>
              <a:t> </a:t>
            </a:r>
            <a:r>
              <a:rPr lang="en-US" sz="2400" dirty="0">
                <a:solidFill>
                  <a:schemeClr val="tx1"/>
                </a:solidFill>
              </a:rPr>
              <a:t>IDA is defined as  Anemia with biochemical evidence of iron deficiency based on following laboratory findings –</a:t>
            </a:r>
          </a:p>
          <a:p>
            <a:endParaRPr lang="en-US" sz="2400" dirty="0">
              <a:solidFill>
                <a:schemeClr val="tx1"/>
              </a:solidFill>
            </a:endParaRPr>
          </a:p>
          <a:p>
            <a:pPr lvl="6">
              <a:buFont typeface="Wingdings" panose="05000000000000000000" pitchFamily="2" charset="2"/>
              <a:buChar char="Ø"/>
            </a:pPr>
            <a:r>
              <a:rPr lang="en-US" sz="2400" dirty="0">
                <a:solidFill>
                  <a:schemeClr val="tx1"/>
                </a:solidFill>
              </a:rPr>
              <a:t>Total plasma iron</a:t>
            </a:r>
          </a:p>
          <a:p>
            <a:pPr lvl="6">
              <a:buFont typeface="Wingdings" panose="05000000000000000000" pitchFamily="2" charset="2"/>
              <a:buChar char="Ø"/>
            </a:pPr>
            <a:r>
              <a:rPr lang="en-US" sz="2400" dirty="0">
                <a:solidFill>
                  <a:schemeClr val="tx1"/>
                </a:solidFill>
              </a:rPr>
              <a:t> Serum ferritin</a:t>
            </a:r>
          </a:p>
          <a:p>
            <a:pPr lvl="6">
              <a:buFont typeface="Wingdings" panose="05000000000000000000" pitchFamily="2" charset="2"/>
              <a:buChar char="Ø"/>
            </a:pPr>
            <a:r>
              <a:rPr lang="en-US" sz="2400" dirty="0">
                <a:solidFill>
                  <a:schemeClr val="tx1"/>
                </a:solidFill>
              </a:rPr>
              <a:t>Total iron binding capacity (TIBC)</a:t>
            </a:r>
          </a:p>
          <a:p>
            <a:pPr lvl="6">
              <a:buFont typeface="Wingdings" panose="05000000000000000000" pitchFamily="2" charset="2"/>
              <a:buChar char="Ø"/>
            </a:pPr>
            <a:r>
              <a:rPr lang="en-US" sz="2400" dirty="0">
                <a:solidFill>
                  <a:schemeClr val="tx1"/>
                </a:solidFill>
              </a:rPr>
              <a:t>Transferrin saturation </a:t>
            </a:r>
          </a:p>
          <a:p>
            <a:pPr marL="1071400" lvl="6" indent="0">
              <a:buNone/>
            </a:pPr>
            <a:endParaRPr lang="en-US" sz="4000" dirty="0"/>
          </a:p>
        </p:txBody>
      </p:sp>
      <p:pic>
        <p:nvPicPr>
          <p:cNvPr id="4" name="Content Placeholder 3">
            <a:extLst>
              <a:ext uri="{FF2B5EF4-FFF2-40B4-BE49-F238E27FC236}">
                <a16:creationId xmlns:a16="http://schemas.microsoft.com/office/drawing/2014/main" id="{06DC4F53-32C2-B4C1-B76C-C4DB013EC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056" y="2819127"/>
            <a:ext cx="6525125" cy="2401801"/>
          </a:xfrm>
          <a:prstGeom prst="rect">
            <a:avLst/>
          </a:prstGeom>
        </p:spPr>
      </p:pic>
    </p:spTree>
    <p:extLst>
      <p:ext uri="{BB962C8B-B14F-4D97-AF65-F5344CB8AC3E}">
        <p14:creationId xmlns:p14="http://schemas.microsoft.com/office/powerpoint/2010/main" val="62856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B996-960B-BF6C-C780-009501CD3382}"/>
              </a:ext>
            </a:extLst>
          </p:cNvPr>
          <p:cNvSpPr>
            <a:spLocks noGrp="1"/>
          </p:cNvSpPr>
          <p:nvPr>
            <p:ph type="title"/>
          </p:nvPr>
        </p:nvSpPr>
        <p:spPr>
          <a:xfrm>
            <a:off x="949796" y="333799"/>
            <a:ext cx="10058400" cy="1450757"/>
          </a:xfrm>
        </p:spPr>
        <p:txBody>
          <a:bodyPr/>
          <a:lstStyle/>
          <a:p>
            <a:r>
              <a:rPr lang="en-US" dirty="0">
                <a:solidFill>
                  <a:srgbClr val="9D0C0C"/>
                </a:solidFill>
              </a:rPr>
              <a:t>Anemia</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A608B1E4-C5AE-1C8C-F238-FE89D5C71A1E}"/>
              </a:ext>
            </a:extLst>
          </p:cNvPr>
          <p:cNvSpPr>
            <a:spLocks noGrp="1"/>
          </p:cNvSpPr>
          <p:nvPr>
            <p:ph idx="1"/>
          </p:nvPr>
        </p:nvSpPr>
        <p:spPr>
          <a:xfrm>
            <a:off x="583053" y="1356853"/>
            <a:ext cx="11025894" cy="1998597"/>
          </a:xfrm>
        </p:spPr>
        <p:txBody>
          <a:bodyPr>
            <a:normAutofit/>
          </a:bodyPr>
          <a:lstStyle/>
          <a:p>
            <a:pPr>
              <a:buFont typeface="Wingdings" panose="05000000000000000000" pitchFamily="2" charset="2"/>
              <a:buChar char="ü"/>
            </a:pPr>
            <a:r>
              <a:rPr lang="en-US" sz="2400" dirty="0">
                <a:solidFill>
                  <a:schemeClr val="tx1"/>
                </a:solidFill>
                <a:latin typeface="Myriad Pro" panose="020B0503030403020204" pitchFamily="34" charset="0"/>
              </a:rPr>
              <a:t>Anemia means ‘pale’ or ‘without blood’</a:t>
            </a:r>
          </a:p>
          <a:p>
            <a:pPr>
              <a:buFont typeface="Wingdings" panose="05000000000000000000" pitchFamily="2" charset="2"/>
              <a:buChar char="ü"/>
            </a:pPr>
            <a:r>
              <a:rPr lang="en-US" sz="2400" kern="100" dirty="0">
                <a:effectLst/>
                <a:latin typeface="Myriad Pro" panose="020B0503030403020204" pitchFamily="34" charset="0"/>
                <a:ea typeface="Calibri" panose="020F0502020204030204" pitchFamily="34" charset="0"/>
                <a:cs typeface="Times New Roman" panose="02020603050405020304" pitchFamily="18" charset="0"/>
              </a:rPr>
              <a:t>Anemia is defined when the hemoglobin level is reduced to the lower limit of the normal physiological range for the age and sex of the individual.</a:t>
            </a:r>
          </a:p>
          <a:p>
            <a:pPr>
              <a:buFont typeface="Wingdings" panose="05000000000000000000" pitchFamily="2" charset="2"/>
              <a:buChar char="ü"/>
            </a:pPr>
            <a:r>
              <a:rPr lang="en-US" sz="2400" kern="100" dirty="0">
                <a:effectLst/>
                <a:latin typeface="Myriad Pro" panose="020B0503030403020204" pitchFamily="34" charset="0"/>
                <a:ea typeface="Calibri" panose="020F0502020204030204" pitchFamily="34" charset="0"/>
                <a:cs typeface="Times New Roman" panose="02020603050405020304" pitchFamily="18" charset="0"/>
              </a:rPr>
              <a:t>World Health Organization(WHO) definitions for anemia is-</a:t>
            </a:r>
            <a:endParaRPr lang="en-US" sz="2400" dirty="0">
              <a:solidFill>
                <a:schemeClr val="tx1"/>
              </a:solidFill>
              <a:latin typeface="Myriad Pro" panose="020B0503030403020204" pitchFamily="34" charset="0"/>
            </a:endParaRPr>
          </a:p>
          <a:p>
            <a:endParaRPr lang="en-US" sz="2400" dirty="0">
              <a:latin typeface="Myriad Pro" panose="020B0503030403020204" pitchFamily="34" charset="0"/>
            </a:endParaRPr>
          </a:p>
        </p:txBody>
      </p:sp>
      <p:graphicFrame>
        <p:nvGraphicFramePr>
          <p:cNvPr id="8" name="Table 7">
            <a:extLst>
              <a:ext uri="{FF2B5EF4-FFF2-40B4-BE49-F238E27FC236}">
                <a16:creationId xmlns:a16="http://schemas.microsoft.com/office/drawing/2014/main" id="{9DF6A5ED-E978-A012-E8F6-BE5D1DF394CC}"/>
              </a:ext>
            </a:extLst>
          </p:cNvPr>
          <p:cNvGraphicFramePr>
            <a:graphicFrameLocks noGrp="1"/>
          </p:cNvGraphicFramePr>
          <p:nvPr>
            <p:extLst>
              <p:ext uri="{D42A27DB-BD31-4B8C-83A1-F6EECF244321}">
                <p14:modId xmlns:p14="http://schemas.microsoft.com/office/powerpoint/2010/main" val="3913044694"/>
              </p:ext>
            </p:extLst>
          </p:nvPr>
        </p:nvGraphicFramePr>
        <p:xfrm>
          <a:off x="2870421" y="3355450"/>
          <a:ext cx="4611756" cy="2565400"/>
        </p:xfrm>
        <a:graphic>
          <a:graphicData uri="http://schemas.openxmlformats.org/drawingml/2006/table">
            <a:tbl>
              <a:tblPr firstRow="1" bandRow="1">
                <a:tableStyleId>{5C22544A-7EE6-4342-B048-85BDC9FD1C3A}</a:tableStyleId>
              </a:tblPr>
              <a:tblGrid>
                <a:gridCol w="2627906">
                  <a:extLst>
                    <a:ext uri="{9D8B030D-6E8A-4147-A177-3AD203B41FA5}">
                      <a16:colId xmlns:a16="http://schemas.microsoft.com/office/drawing/2014/main" val="2321867570"/>
                    </a:ext>
                  </a:extLst>
                </a:gridCol>
                <a:gridCol w="1983850">
                  <a:extLst>
                    <a:ext uri="{9D8B030D-6E8A-4147-A177-3AD203B41FA5}">
                      <a16:colId xmlns:a16="http://schemas.microsoft.com/office/drawing/2014/main" val="2130817615"/>
                    </a:ext>
                  </a:extLst>
                </a:gridCol>
              </a:tblGrid>
              <a:tr h="370840">
                <a:tc>
                  <a:txBody>
                    <a:bodyPr/>
                    <a:lstStyle/>
                    <a:p>
                      <a:pPr algn="l"/>
                      <a:r>
                        <a:rPr lang="en-US" dirty="0">
                          <a:latin typeface="Myriad Pro" panose="020B0503030403020204" pitchFamily="34" charset="0"/>
                        </a:rPr>
                        <a:t>Sex</a:t>
                      </a:r>
                    </a:p>
                  </a:txBody>
                  <a:tcPr/>
                </a:tc>
                <a:tc>
                  <a:txBody>
                    <a:bodyPr/>
                    <a:lstStyle/>
                    <a:p>
                      <a:pPr algn="l"/>
                      <a:r>
                        <a:rPr lang="en-US" dirty="0">
                          <a:latin typeface="Myriad Pro" panose="020B0503030403020204" pitchFamily="34" charset="0"/>
                        </a:rPr>
                        <a:t>Hb level</a:t>
                      </a:r>
                    </a:p>
                  </a:txBody>
                  <a:tcPr/>
                </a:tc>
                <a:extLst>
                  <a:ext uri="{0D108BD9-81ED-4DB2-BD59-A6C34878D82A}">
                    <a16:rowId xmlns:a16="http://schemas.microsoft.com/office/drawing/2014/main" val="2100728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Adult males</a:t>
                      </a:r>
                      <a:endParaRPr lang="en-US" sz="1600" kern="100" dirty="0">
                        <a:effectLst/>
                        <a:latin typeface="Myriad Pro" panose="020B0503030403020204" pitchFamily="34" charset="0"/>
                        <a:ea typeface="Calibri" panose="020F0502020204030204" pitchFamily="34" charset="0"/>
                        <a:cs typeface="Times New Roman" panose="02020603050405020304" pitchFamily="18" charset="0"/>
                      </a:endParaRPr>
                    </a:p>
                    <a:p>
                      <a:pPr algn="l"/>
                      <a:endParaRPr lang="en-US" dirty="0">
                        <a:latin typeface="Myriad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Hb&lt;13 g/dL</a:t>
                      </a:r>
                      <a:endParaRPr lang="en-US" sz="1600" kern="100" dirty="0">
                        <a:effectLst/>
                        <a:latin typeface="Myriad Pro" panose="020B0503030403020204" pitchFamily="34" charset="0"/>
                      </a:endParaRPr>
                    </a:p>
                    <a:p>
                      <a:pPr algn="l"/>
                      <a:endParaRPr lang="en-US" dirty="0">
                        <a:latin typeface="Myriad Pro" panose="020B0503030403020204" pitchFamily="34" charset="0"/>
                      </a:endParaRPr>
                    </a:p>
                  </a:txBody>
                  <a:tcPr/>
                </a:tc>
                <a:extLst>
                  <a:ext uri="{0D108BD9-81ED-4DB2-BD59-A6C34878D82A}">
                    <a16:rowId xmlns:a16="http://schemas.microsoft.com/office/drawing/2014/main" val="2662514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Adult non-pregnant females </a:t>
                      </a:r>
                      <a:endParaRPr lang="en-US" sz="1600" kern="100" dirty="0">
                        <a:effectLst/>
                        <a:latin typeface="Myriad Pro" panose="020B0503030403020204" pitchFamily="34" charset="0"/>
                      </a:endParaRPr>
                    </a:p>
                    <a:p>
                      <a:pPr algn="l"/>
                      <a:endParaRPr lang="en-US" dirty="0">
                        <a:latin typeface="Myriad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Hb&lt;12 g/dL</a:t>
                      </a:r>
                      <a:endParaRPr lang="en-US" sz="1600" kern="100" dirty="0">
                        <a:effectLst/>
                        <a:latin typeface="Myriad Pro" panose="020B0503030403020204" pitchFamily="34" charset="0"/>
                      </a:endParaRPr>
                    </a:p>
                    <a:p>
                      <a:pPr algn="l"/>
                      <a:endParaRPr lang="en-US" dirty="0">
                        <a:latin typeface="Myriad Pro" panose="020B0503030403020204" pitchFamily="34" charset="0"/>
                      </a:endParaRPr>
                    </a:p>
                  </a:txBody>
                  <a:tcPr/>
                </a:tc>
                <a:extLst>
                  <a:ext uri="{0D108BD9-81ED-4DB2-BD59-A6C34878D82A}">
                    <a16:rowId xmlns:a16="http://schemas.microsoft.com/office/drawing/2014/main" val="280637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Pregnant females</a:t>
                      </a:r>
                      <a:endParaRPr lang="en-US" sz="1600" kern="100" dirty="0">
                        <a:effectLst/>
                        <a:latin typeface="Myriad Pro" panose="020B0503030403020204" pitchFamily="34" charset="0"/>
                      </a:endParaRPr>
                    </a:p>
                    <a:p>
                      <a:pPr algn="l"/>
                      <a:endParaRPr lang="en-US" dirty="0">
                        <a:latin typeface="Myriad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yriad Pro" panose="020B0503030403020204" pitchFamily="34" charset="0"/>
                        </a:rPr>
                        <a:t>Hb&lt;11 g/dL</a:t>
                      </a:r>
                      <a:endParaRPr lang="en-US" sz="1600" kern="100" dirty="0">
                        <a:effectLst/>
                        <a:latin typeface="Myriad Pro" panose="020B0503030403020204" pitchFamily="34" charset="0"/>
                      </a:endParaRPr>
                    </a:p>
                    <a:p>
                      <a:pPr algn="l"/>
                      <a:endParaRPr lang="en-US" dirty="0">
                        <a:latin typeface="Myriad Pro" panose="020B0503030403020204" pitchFamily="34" charset="0"/>
                      </a:endParaRPr>
                    </a:p>
                  </a:txBody>
                  <a:tcPr/>
                </a:tc>
                <a:extLst>
                  <a:ext uri="{0D108BD9-81ED-4DB2-BD59-A6C34878D82A}">
                    <a16:rowId xmlns:a16="http://schemas.microsoft.com/office/drawing/2014/main" val="4242437928"/>
                  </a:ext>
                </a:extLst>
              </a:tr>
            </a:tbl>
          </a:graphicData>
        </a:graphic>
      </p:graphicFrame>
      <p:sp>
        <p:nvSpPr>
          <p:cNvPr id="10" name="TextBox 9">
            <a:extLst>
              <a:ext uri="{FF2B5EF4-FFF2-40B4-BE49-F238E27FC236}">
                <a16:creationId xmlns:a16="http://schemas.microsoft.com/office/drawing/2014/main" id="{374021AE-F662-6CD3-FF36-A84EC59BE91E}"/>
              </a:ext>
            </a:extLst>
          </p:cNvPr>
          <p:cNvSpPr txBox="1"/>
          <p:nvPr/>
        </p:nvSpPr>
        <p:spPr>
          <a:xfrm>
            <a:off x="8183880" y="5733993"/>
            <a:ext cx="3782833" cy="230832"/>
          </a:xfrm>
          <a:prstGeom prst="rect">
            <a:avLst/>
          </a:prstGeom>
          <a:noFill/>
        </p:spPr>
        <p:txBody>
          <a:bodyPr wrap="square">
            <a:spAutoFit/>
          </a:bodyPr>
          <a:lstStyle/>
          <a:p>
            <a:r>
              <a:rPr lang="en-US" sz="900" kern="100" dirty="0">
                <a:latin typeface="Myriad Pro" panose="020B0503030403020204" pitchFamily="34" charset="0"/>
                <a:ea typeface="Calibri" panose="020F0502020204030204" pitchFamily="34" charset="0"/>
                <a:cs typeface="Times New Roman" panose="02020603050405020304" pitchFamily="18" charset="0"/>
              </a:rPr>
              <a:t>Ref: WHO Global Anaemia estimates, 2021 Edition</a:t>
            </a:r>
            <a:endParaRPr lang="en-US" sz="900" dirty="0"/>
          </a:p>
        </p:txBody>
      </p:sp>
    </p:spTree>
    <p:extLst>
      <p:ext uri="{BB962C8B-B14F-4D97-AF65-F5344CB8AC3E}">
        <p14:creationId xmlns:p14="http://schemas.microsoft.com/office/powerpoint/2010/main" val="1843347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7795" y="35611"/>
            <a:ext cx="4796410" cy="933450"/>
          </a:xfrm>
        </p:spPr>
        <p:txBody>
          <a:bodyPr>
            <a:normAutofit fontScale="90000"/>
          </a:bodyPr>
          <a:lstStyle/>
          <a:p>
            <a:r>
              <a:rPr lang="en-US" dirty="0">
                <a:solidFill>
                  <a:schemeClr val="tx1">
                    <a:lumMod val="95000"/>
                    <a:lumOff val="5000"/>
                  </a:schemeClr>
                </a:solidFill>
              </a:rPr>
              <a:t>Etiology/Risk Factor</a:t>
            </a:r>
          </a:p>
        </p:txBody>
      </p:sp>
      <p:sp>
        <p:nvSpPr>
          <p:cNvPr id="3" name="Content Placeholder 2"/>
          <p:cNvSpPr>
            <a:spLocks noGrp="1"/>
          </p:cNvSpPr>
          <p:nvPr>
            <p:ph idx="4294967295"/>
          </p:nvPr>
        </p:nvSpPr>
        <p:spPr>
          <a:xfrm>
            <a:off x="609142" y="1436510"/>
            <a:ext cx="5834063" cy="5475288"/>
          </a:xfrm>
        </p:spPr>
        <p:txBody>
          <a:bodyPr anchor="t"/>
          <a:lstStyle/>
          <a:p>
            <a:pPr marL="0" indent="0" algn="ctr">
              <a:buClr>
                <a:srgbClr val="C00000"/>
              </a:buClr>
              <a:buNone/>
              <a:defRPr/>
            </a:pPr>
            <a:r>
              <a:rPr lang="en-US" sz="2800" b="1" dirty="0">
                <a:solidFill>
                  <a:srgbClr val="C00000"/>
                </a:solidFill>
              </a:rPr>
              <a:t>Increased Demand</a:t>
            </a:r>
            <a:endParaRPr lang="en-US" b="1" dirty="0"/>
          </a:p>
          <a:p>
            <a:pPr lvl="1" algn="just">
              <a:buClr>
                <a:srgbClr val="C00000"/>
              </a:buClr>
              <a:defRPr/>
            </a:pPr>
            <a:r>
              <a:rPr lang="en-US" sz="2400" dirty="0">
                <a:solidFill>
                  <a:schemeClr val="tx1"/>
                </a:solidFill>
              </a:rPr>
              <a:t>Pregnancy</a:t>
            </a:r>
          </a:p>
          <a:p>
            <a:pPr lvl="1" algn="just">
              <a:buClr>
                <a:srgbClr val="C00000"/>
              </a:buClr>
              <a:defRPr/>
            </a:pPr>
            <a:r>
              <a:rPr lang="en-US" sz="2400" dirty="0">
                <a:solidFill>
                  <a:schemeClr val="tx1"/>
                </a:solidFill>
              </a:rPr>
              <a:t>Childhood/Adolescence</a:t>
            </a:r>
          </a:p>
          <a:p>
            <a:pPr algn="just">
              <a:buClr>
                <a:srgbClr val="C00000"/>
              </a:buClr>
              <a:defRPr/>
            </a:pPr>
            <a:r>
              <a:rPr lang="en-US" sz="2800" b="1" dirty="0">
                <a:solidFill>
                  <a:srgbClr val="C00000"/>
                </a:solidFill>
              </a:rPr>
              <a:t>                  Increased Loss</a:t>
            </a:r>
          </a:p>
          <a:p>
            <a:pPr lvl="1" algn="just">
              <a:buClr>
                <a:srgbClr val="C00000"/>
              </a:buClr>
              <a:defRPr/>
            </a:pPr>
            <a:r>
              <a:rPr lang="en-US" sz="2400" dirty="0">
                <a:solidFill>
                  <a:schemeClr val="tx1"/>
                </a:solidFill>
              </a:rPr>
              <a:t>Menorrhagia</a:t>
            </a:r>
          </a:p>
          <a:p>
            <a:pPr lvl="1" algn="just">
              <a:buClr>
                <a:srgbClr val="C00000"/>
              </a:buClr>
              <a:defRPr/>
            </a:pPr>
            <a:r>
              <a:rPr lang="en-US" sz="2400" dirty="0">
                <a:solidFill>
                  <a:schemeClr val="tx1"/>
                </a:solidFill>
              </a:rPr>
              <a:t>Peptic Ulcer</a:t>
            </a:r>
          </a:p>
          <a:p>
            <a:pPr lvl="1" algn="just">
              <a:buClr>
                <a:srgbClr val="C00000"/>
              </a:buClr>
              <a:defRPr/>
            </a:pPr>
            <a:r>
              <a:rPr lang="en-US" sz="2400" dirty="0">
                <a:solidFill>
                  <a:schemeClr val="tx1"/>
                </a:solidFill>
              </a:rPr>
              <a:t>Hookworm infestation</a:t>
            </a:r>
          </a:p>
          <a:p>
            <a:pPr lvl="1" algn="just">
              <a:buClr>
                <a:srgbClr val="C00000"/>
              </a:buClr>
              <a:defRPr/>
            </a:pPr>
            <a:r>
              <a:rPr lang="en-US" sz="2400" dirty="0">
                <a:solidFill>
                  <a:schemeClr val="tx1"/>
                </a:solidFill>
              </a:rPr>
              <a:t>GI hemorrhage/Bleeding hemorrhoids</a:t>
            </a:r>
          </a:p>
          <a:p>
            <a:pPr lvl="1" algn="just">
              <a:buClr>
                <a:srgbClr val="C00000"/>
              </a:buClr>
              <a:defRPr/>
            </a:pPr>
            <a:r>
              <a:rPr lang="en-US" sz="2400" dirty="0">
                <a:solidFill>
                  <a:schemeClr val="tx1"/>
                </a:solidFill>
              </a:rPr>
              <a:t>Acute hemorrhage</a:t>
            </a:r>
          </a:p>
          <a:p>
            <a:pPr lvl="1" algn="just">
              <a:buClr>
                <a:srgbClr val="C00000"/>
              </a:buClr>
              <a:defRPr/>
            </a:pPr>
            <a:r>
              <a:rPr lang="en-US" sz="2400" dirty="0">
                <a:solidFill>
                  <a:schemeClr val="tx1"/>
                </a:solidFill>
              </a:rPr>
              <a:t>Bleeding disorder</a:t>
            </a:r>
          </a:p>
          <a:p>
            <a:pPr lvl="1" algn="just">
              <a:buClr>
                <a:srgbClr val="C00000"/>
              </a:buClr>
              <a:defRPr/>
            </a:pPr>
            <a:r>
              <a:rPr lang="en-US" sz="2400" dirty="0">
                <a:solidFill>
                  <a:schemeClr val="tx1"/>
                </a:solidFill>
              </a:rPr>
              <a:t>Blood donation</a:t>
            </a:r>
          </a:p>
          <a:p>
            <a:pPr lvl="1" algn="just">
              <a:buClr>
                <a:srgbClr val="C00000"/>
              </a:buClr>
              <a:defRPr/>
            </a:pPr>
            <a:endParaRPr lang="en-US" sz="2400" dirty="0"/>
          </a:p>
          <a:p>
            <a:pPr lvl="1" algn="just">
              <a:buClr>
                <a:srgbClr val="C00000"/>
              </a:buClr>
              <a:defRPr/>
            </a:pPr>
            <a:endParaRPr lang="en-US" dirty="0"/>
          </a:p>
        </p:txBody>
      </p:sp>
      <p:sp>
        <p:nvSpPr>
          <p:cNvPr id="14" name="Snip Diagonal Corner Rectangle 13"/>
          <p:cNvSpPr/>
          <p:nvPr/>
        </p:nvSpPr>
        <p:spPr>
          <a:xfrm>
            <a:off x="0" y="6721475"/>
            <a:ext cx="12192000" cy="145774"/>
          </a:xfrm>
          <a:prstGeom prst="snip2DiagRect">
            <a:avLst>
              <a:gd name="adj1" fmla="val 0"/>
              <a:gd name="adj2" fmla="val 0"/>
            </a:avLst>
          </a:prstGeom>
          <a:gradFill flip="none" rotWithShape="1">
            <a:gsLst>
              <a:gs pos="0">
                <a:srgbClr val="BE1E2D">
                  <a:shade val="30000"/>
                  <a:satMod val="115000"/>
                </a:srgbClr>
              </a:gs>
              <a:gs pos="50000">
                <a:srgbClr val="BE1E2D">
                  <a:shade val="67500"/>
                  <a:satMod val="115000"/>
                </a:srgbClr>
              </a:gs>
              <a:gs pos="100000">
                <a:srgbClr val="BE1E2D">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26;p4"/>
          <p:cNvSpPr/>
          <p:nvPr/>
        </p:nvSpPr>
        <p:spPr>
          <a:xfrm flipH="1">
            <a:off x="11369393" y="6118149"/>
            <a:ext cx="930464" cy="749100"/>
          </a:xfrm>
          <a:prstGeom prst="parallelogram">
            <a:avLst>
              <a:gd name="adj" fmla="val 515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p:cNvSpPr txBox="1">
            <a:spLocks/>
          </p:cNvSpPr>
          <p:nvPr/>
        </p:nvSpPr>
        <p:spPr>
          <a:xfrm>
            <a:off x="6192319" y="1436027"/>
            <a:ext cx="5833872" cy="5475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C00000"/>
              </a:buClr>
              <a:buFont typeface="Arial" panose="020B0604020202020204" pitchFamily="34" charset="0"/>
              <a:buNone/>
              <a:defRPr/>
            </a:pPr>
            <a:r>
              <a:rPr lang="en-US" sz="2400" b="1" dirty="0">
                <a:solidFill>
                  <a:srgbClr val="C00000"/>
                </a:solidFill>
              </a:rPr>
              <a:t>Decreased Availability</a:t>
            </a:r>
          </a:p>
          <a:p>
            <a:pPr marL="0" indent="0" algn="just">
              <a:buClr>
                <a:srgbClr val="C00000"/>
              </a:buClr>
              <a:buNone/>
              <a:defRPr/>
            </a:pPr>
            <a:r>
              <a:rPr lang="en-US" sz="2400" b="1" dirty="0">
                <a:solidFill>
                  <a:srgbClr val="C00000"/>
                </a:solidFill>
              </a:rPr>
              <a:t>                          Poor Intake</a:t>
            </a:r>
          </a:p>
          <a:p>
            <a:pPr lvl="1" algn="just">
              <a:buClr>
                <a:srgbClr val="C00000"/>
              </a:buClr>
              <a:defRPr/>
            </a:pPr>
            <a:r>
              <a:rPr lang="en-US" dirty="0"/>
              <a:t>Malnutrition</a:t>
            </a:r>
          </a:p>
          <a:p>
            <a:pPr lvl="1" algn="just">
              <a:buClr>
                <a:srgbClr val="C00000"/>
              </a:buClr>
              <a:defRPr/>
            </a:pPr>
            <a:r>
              <a:rPr lang="en-US" dirty="0"/>
              <a:t>Diet (Vegetarian)</a:t>
            </a:r>
          </a:p>
          <a:p>
            <a:pPr marL="0" indent="0" algn="just">
              <a:buClr>
                <a:srgbClr val="C00000"/>
              </a:buClr>
              <a:buNone/>
              <a:defRPr/>
            </a:pPr>
            <a:r>
              <a:rPr lang="en-US" sz="2400" b="1" dirty="0">
                <a:solidFill>
                  <a:srgbClr val="C00000"/>
                </a:solidFill>
              </a:rPr>
              <a:t>                         Poor Absorption</a:t>
            </a:r>
          </a:p>
          <a:p>
            <a:pPr lvl="1" algn="just">
              <a:buClr>
                <a:srgbClr val="C00000"/>
              </a:buClr>
              <a:defRPr/>
            </a:pPr>
            <a:r>
              <a:rPr lang="en-US" dirty="0"/>
              <a:t>Chronic use of Antacid/PPI</a:t>
            </a:r>
          </a:p>
          <a:p>
            <a:pPr lvl="1" algn="just">
              <a:buClr>
                <a:srgbClr val="C00000"/>
              </a:buClr>
              <a:defRPr/>
            </a:pPr>
            <a:r>
              <a:rPr lang="en-US" dirty="0"/>
              <a:t>GERD/Gastritis</a:t>
            </a:r>
          </a:p>
          <a:p>
            <a:pPr lvl="1" algn="just">
              <a:buClr>
                <a:srgbClr val="C00000"/>
              </a:buClr>
              <a:defRPr/>
            </a:pPr>
            <a:r>
              <a:rPr lang="en-US" dirty="0"/>
              <a:t>High consumption of Caffeine/tea</a:t>
            </a:r>
          </a:p>
          <a:p>
            <a:pPr lvl="1" algn="just">
              <a:buClr>
                <a:srgbClr val="C00000"/>
              </a:buClr>
              <a:defRPr/>
            </a:pPr>
            <a:r>
              <a:rPr lang="en-US" dirty="0"/>
              <a:t>Celiac disease</a:t>
            </a:r>
          </a:p>
          <a:p>
            <a:pPr lvl="1" algn="just">
              <a:buClr>
                <a:srgbClr val="C00000"/>
              </a:buClr>
              <a:defRPr/>
            </a:pPr>
            <a:r>
              <a:rPr lang="en-US" dirty="0"/>
              <a:t>Gastric bypass surgery</a:t>
            </a:r>
          </a:p>
          <a:p>
            <a:pPr lvl="1" algn="just">
              <a:buClr>
                <a:srgbClr val="C00000"/>
              </a:buClr>
              <a:defRPr/>
            </a:pPr>
            <a:r>
              <a:rPr lang="en-US" dirty="0"/>
              <a:t>Parasitic/</a:t>
            </a:r>
            <a:r>
              <a:rPr lang="en-US" i="1" dirty="0"/>
              <a:t>H. pylori</a:t>
            </a:r>
            <a:r>
              <a:rPr lang="en-US" dirty="0"/>
              <a:t> infection</a:t>
            </a:r>
          </a:p>
        </p:txBody>
      </p:sp>
    </p:spTree>
    <p:extLst>
      <p:ext uri="{BB962C8B-B14F-4D97-AF65-F5344CB8AC3E}">
        <p14:creationId xmlns:p14="http://schemas.microsoft.com/office/powerpoint/2010/main" val="369845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4B1C-24E2-4F81-9232-D2C3EF82D150}"/>
              </a:ext>
            </a:extLst>
          </p:cNvPr>
          <p:cNvSpPr>
            <a:spLocks noGrp="1"/>
          </p:cNvSpPr>
          <p:nvPr>
            <p:ph type="title"/>
          </p:nvPr>
        </p:nvSpPr>
        <p:spPr/>
        <p:txBody>
          <a:bodyPr/>
          <a:lstStyle/>
          <a:p>
            <a:r>
              <a:rPr lang="en-US" dirty="0">
                <a:solidFill>
                  <a:srgbClr val="9D0C0C"/>
                </a:solidFill>
              </a:rPr>
              <a:t>Management of Iron deficiency anemia</a:t>
            </a:r>
          </a:p>
        </p:txBody>
      </p:sp>
      <p:sp>
        <p:nvSpPr>
          <p:cNvPr id="3" name="Content Placeholder 2">
            <a:extLst>
              <a:ext uri="{FF2B5EF4-FFF2-40B4-BE49-F238E27FC236}">
                <a16:creationId xmlns:a16="http://schemas.microsoft.com/office/drawing/2014/main" id="{2414A86A-C704-1C0A-132C-070DDEC4336F}"/>
              </a:ext>
            </a:extLst>
          </p:cNvPr>
          <p:cNvSpPr>
            <a:spLocks noGrp="1"/>
          </p:cNvSpPr>
          <p:nvPr>
            <p:ph idx="1"/>
          </p:nvPr>
        </p:nvSpPr>
        <p:spPr>
          <a:xfrm>
            <a:off x="3442915" y="2371992"/>
            <a:ext cx="5868063" cy="2114016"/>
          </a:xfrm>
        </p:spPr>
        <p:txBody>
          <a:bodyPr/>
          <a:lstStyle/>
          <a:p>
            <a:pPr>
              <a:buFont typeface="Wingdings" panose="05000000000000000000" pitchFamily="2" charset="2"/>
              <a:buChar char="Ø"/>
            </a:pPr>
            <a:r>
              <a:rPr lang="en-US" dirty="0"/>
              <a:t>History Taking</a:t>
            </a:r>
          </a:p>
          <a:p>
            <a:pPr>
              <a:buFont typeface="Wingdings" panose="05000000000000000000" pitchFamily="2" charset="2"/>
              <a:buChar char="Ø"/>
            </a:pPr>
            <a:r>
              <a:rPr lang="en-US" dirty="0"/>
              <a:t>Physical examination</a:t>
            </a:r>
          </a:p>
          <a:p>
            <a:pPr>
              <a:buFont typeface="Wingdings" panose="05000000000000000000" pitchFamily="2" charset="2"/>
              <a:buChar char="Ø"/>
            </a:pPr>
            <a:r>
              <a:rPr lang="en-US" dirty="0"/>
              <a:t>Laboratory Investigations</a:t>
            </a:r>
          </a:p>
          <a:p>
            <a:pPr>
              <a:buFont typeface="Wingdings" panose="05000000000000000000" pitchFamily="2" charset="2"/>
              <a:buChar char="Ø"/>
            </a:pPr>
            <a:r>
              <a:rPr lang="en-US" dirty="0"/>
              <a:t>Treatment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71322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ED045F1B-6707-BB0A-FB61-852F537AC333}"/>
              </a:ext>
            </a:extLst>
          </p:cNvPr>
          <p:cNvGraphicFramePr>
            <a:graphicFrameLocks noGrp="1"/>
          </p:cNvGraphicFramePr>
          <p:nvPr>
            <p:ph idx="1"/>
            <p:extLst>
              <p:ext uri="{D42A27DB-BD31-4B8C-83A1-F6EECF244321}">
                <p14:modId xmlns:p14="http://schemas.microsoft.com/office/powerpoint/2010/main" val="1182272347"/>
              </p:ext>
            </p:extLst>
          </p:nvPr>
        </p:nvGraphicFramePr>
        <p:xfrm>
          <a:off x="1214950" y="1315321"/>
          <a:ext cx="10058400" cy="4799160"/>
        </p:xfrm>
        <a:graphic>
          <a:graphicData uri="http://schemas.openxmlformats.org/drawingml/2006/table">
            <a:tbl>
              <a:tblPr firstRow="1" bandRow="1">
                <a:tableStyleId>{21E4AEA4-8DFA-4A89-87EB-49C32662AFE0}</a:tableStyleId>
              </a:tblPr>
              <a:tblGrid>
                <a:gridCol w="4699153">
                  <a:extLst>
                    <a:ext uri="{9D8B030D-6E8A-4147-A177-3AD203B41FA5}">
                      <a16:colId xmlns:a16="http://schemas.microsoft.com/office/drawing/2014/main" val="360427527"/>
                    </a:ext>
                  </a:extLst>
                </a:gridCol>
                <a:gridCol w="5359247">
                  <a:extLst>
                    <a:ext uri="{9D8B030D-6E8A-4147-A177-3AD203B41FA5}">
                      <a16:colId xmlns:a16="http://schemas.microsoft.com/office/drawing/2014/main" val="1782608229"/>
                    </a:ext>
                  </a:extLst>
                </a:gridCol>
              </a:tblGrid>
              <a:tr h="684360">
                <a:tc>
                  <a:txBody>
                    <a:bodyPr/>
                    <a:lstStyle/>
                    <a:p>
                      <a:pPr algn="ctr"/>
                      <a:r>
                        <a:rPr lang="en-US" sz="2400" dirty="0"/>
                        <a:t>Symptoms</a:t>
                      </a:r>
                    </a:p>
                  </a:txBody>
                  <a:tcPr/>
                </a:tc>
                <a:tc>
                  <a:txBody>
                    <a:bodyPr/>
                    <a:lstStyle/>
                    <a:p>
                      <a:pPr algn="ctr"/>
                      <a:r>
                        <a:rPr lang="en-US" sz="2400" dirty="0"/>
                        <a:t>History of-</a:t>
                      </a:r>
                    </a:p>
                  </a:txBody>
                  <a:tcPr/>
                </a:tc>
                <a:extLst>
                  <a:ext uri="{0D108BD9-81ED-4DB2-BD59-A6C34878D82A}">
                    <a16:rowId xmlns:a16="http://schemas.microsoft.com/office/drawing/2014/main" val="3860963754"/>
                  </a:ext>
                </a:extLst>
              </a:tr>
              <a:tr h="3796436">
                <a:tc>
                  <a:txBody>
                    <a:bodyPr/>
                    <a:lstStyle/>
                    <a:p>
                      <a:pPr marL="342900" indent="-342900" algn="just">
                        <a:buFont typeface="Wingdings" panose="05000000000000000000" pitchFamily="2" charset="2"/>
                        <a:buChar char="v"/>
                      </a:pPr>
                      <a:r>
                        <a:rPr lang="en-US" sz="2400" dirty="0"/>
                        <a:t>Pale or yellowish skin</a:t>
                      </a:r>
                    </a:p>
                    <a:p>
                      <a:pPr marL="342900" indent="-342900" algn="just">
                        <a:buFont typeface="Wingdings" panose="05000000000000000000" pitchFamily="2" charset="2"/>
                        <a:buChar char="v"/>
                      </a:pPr>
                      <a:r>
                        <a:rPr lang="en-US" sz="2400" dirty="0"/>
                        <a:t>Fatigue</a:t>
                      </a:r>
                    </a:p>
                    <a:p>
                      <a:pPr marL="342900" indent="-342900" algn="just">
                        <a:buFont typeface="Wingdings" panose="05000000000000000000" pitchFamily="2" charset="2"/>
                        <a:buChar char="v"/>
                      </a:pPr>
                      <a:r>
                        <a:rPr lang="en-US" sz="2400" dirty="0"/>
                        <a:t>Weakness</a:t>
                      </a:r>
                    </a:p>
                    <a:p>
                      <a:pPr marL="342900" indent="-342900" algn="just">
                        <a:buFont typeface="Wingdings" panose="05000000000000000000" pitchFamily="2" charset="2"/>
                        <a:buChar char="v"/>
                      </a:pPr>
                      <a:r>
                        <a:rPr lang="en-US" sz="2400" dirty="0"/>
                        <a:t>Headache</a:t>
                      </a:r>
                    </a:p>
                    <a:p>
                      <a:pPr marL="342900" indent="-342900" algn="just">
                        <a:buFont typeface="Wingdings" panose="05000000000000000000" pitchFamily="2" charset="2"/>
                        <a:buChar char="v"/>
                      </a:pPr>
                      <a:r>
                        <a:rPr lang="en-US" sz="2400" dirty="0"/>
                        <a:t>Dizziness/ lightheadness</a:t>
                      </a:r>
                    </a:p>
                    <a:p>
                      <a:pPr marL="342900" indent="-342900" algn="just">
                        <a:buFont typeface="Wingdings" panose="05000000000000000000" pitchFamily="2" charset="2"/>
                        <a:buChar char="v"/>
                      </a:pPr>
                      <a:r>
                        <a:rPr lang="en-US" sz="2400" dirty="0"/>
                        <a:t>Shortness of breath</a:t>
                      </a:r>
                    </a:p>
                    <a:p>
                      <a:pPr marL="342900" indent="-342900" algn="just">
                        <a:buFont typeface="Wingdings" panose="05000000000000000000" pitchFamily="2" charset="2"/>
                        <a:buChar char="v"/>
                      </a:pPr>
                      <a:r>
                        <a:rPr lang="en-US" sz="2400" dirty="0"/>
                        <a:t>Irregular heartbeats</a:t>
                      </a:r>
                    </a:p>
                    <a:p>
                      <a:pPr marL="342900" indent="-342900" algn="just">
                        <a:buFont typeface="Wingdings" panose="05000000000000000000" pitchFamily="2" charset="2"/>
                        <a:buChar char="v"/>
                      </a:pPr>
                      <a:r>
                        <a:rPr lang="en-US" sz="2400" dirty="0"/>
                        <a:t>Chest pain</a:t>
                      </a:r>
                    </a:p>
                    <a:p>
                      <a:pPr marL="342900" indent="-342900" algn="just">
                        <a:buFont typeface="Wingdings" panose="05000000000000000000" pitchFamily="2" charset="2"/>
                        <a:buChar char="v"/>
                      </a:pPr>
                      <a:r>
                        <a:rPr lang="en-US" sz="2400" dirty="0"/>
                        <a:t>Cold hands/ feet</a:t>
                      </a:r>
                    </a:p>
                    <a:p>
                      <a:pPr marL="342900" indent="-342900" algn="just">
                        <a:buFont typeface="Wingdings" panose="05000000000000000000" pitchFamily="2" charset="2"/>
                        <a:buChar char="v"/>
                      </a:pPr>
                      <a:r>
                        <a:rPr lang="en-US" sz="2400" dirty="0"/>
                        <a:t>Dysphagia</a:t>
                      </a:r>
                    </a:p>
                    <a:p>
                      <a:pPr algn="just"/>
                      <a:endParaRPr lang="en-US" sz="2400" dirty="0"/>
                    </a:p>
                  </a:txBody>
                  <a:tcPr/>
                </a:tc>
                <a:tc>
                  <a:txBody>
                    <a:bodyPr/>
                    <a:lstStyle/>
                    <a:p>
                      <a:pPr marL="342900" indent="-342900" algn="just">
                        <a:buFont typeface="Wingdings" panose="05000000000000000000" pitchFamily="2" charset="2"/>
                        <a:buChar char="v"/>
                      </a:pPr>
                      <a:r>
                        <a:rPr lang="en-US" sz="2400" dirty="0"/>
                        <a:t>Blood loss</a:t>
                      </a:r>
                    </a:p>
                    <a:p>
                      <a:pPr marL="342900" indent="-342900" algn="just">
                        <a:buFont typeface="Wingdings" panose="05000000000000000000" pitchFamily="2" charset="2"/>
                        <a:buChar char="v"/>
                      </a:pPr>
                      <a:r>
                        <a:rPr lang="en-US" sz="2400" dirty="0"/>
                        <a:t>Blood donation</a:t>
                      </a:r>
                    </a:p>
                    <a:p>
                      <a:pPr marL="342900" indent="-342900" algn="just">
                        <a:buFont typeface="Wingdings" panose="05000000000000000000" pitchFamily="2" charset="2"/>
                        <a:buChar char="v"/>
                      </a:pPr>
                      <a:r>
                        <a:rPr lang="en-US" sz="2400" dirty="0"/>
                        <a:t>Poor intake</a:t>
                      </a:r>
                    </a:p>
                    <a:p>
                      <a:pPr marL="342900" indent="-342900" algn="just">
                        <a:buFont typeface="Wingdings" panose="05000000000000000000" pitchFamily="2" charset="2"/>
                        <a:buChar char="v"/>
                      </a:pPr>
                      <a:r>
                        <a:rPr lang="en-US" sz="2400" dirty="0"/>
                        <a:t>Menorrhagia</a:t>
                      </a:r>
                    </a:p>
                    <a:p>
                      <a:pPr marL="342900" indent="-342900" algn="just">
                        <a:buFont typeface="Wingdings" panose="05000000000000000000" pitchFamily="2" charset="2"/>
                        <a:buChar char="v"/>
                      </a:pPr>
                      <a:r>
                        <a:rPr lang="en-US" sz="2400" dirty="0"/>
                        <a:t>Pre-existing diseases like IBD, peptic ulcer, hemorrhoids, bleeding disorders etc.</a:t>
                      </a:r>
                    </a:p>
                  </a:txBody>
                  <a:tcPr/>
                </a:tc>
                <a:extLst>
                  <a:ext uri="{0D108BD9-81ED-4DB2-BD59-A6C34878D82A}">
                    <a16:rowId xmlns:a16="http://schemas.microsoft.com/office/drawing/2014/main" val="1167828462"/>
                  </a:ext>
                </a:extLst>
              </a:tr>
            </a:tbl>
          </a:graphicData>
        </a:graphic>
      </p:graphicFrame>
      <p:sp>
        <p:nvSpPr>
          <p:cNvPr id="11" name="Title 1">
            <a:extLst>
              <a:ext uri="{FF2B5EF4-FFF2-40B4-BE49-F238E27FC236}">
                <a16:creationId xmlns:a16="http://schemas.microsoft.com/office/drawing/2014/main" id="{0A809778-7FF3-75BC-07B2-4BA6D2F42C21}"/>
              </a:ext>
            </a:extLst>
          </p:cNvPr>
          <p:cNvSpPr>
            <a:spLocks noGrp="1"/>
          </p:cNvSpPr>
          <p:nvPr>
            <p:ph type="title"/>
          </p:nvPr>
        </p:nvSpPr>
        <p:spPr>
          <a:xfrm>
            <a:off x="1214950" y="155189"/>
            <a:ext cx="10058400" cy="896067"/>
          </a:xfrm>
        </p:spPr>
        <p:txBody>
          <a:bodyPr>
            <a:normAutofit/>
          </a:bodyPr>
          <a:lstStyle/>
          <a:p>
            <a:r>
              <a:rPr lang="en-US" dirty="0">
                <a:solidFill>
                  <a:srgbClr val="9D0C0C"/>
                </a:solidFill>
              </a:rPr>
              <a:t>History Taking</a:t>
            </a:r>
          </a:p>
        </p:txBody>
      </p:sp>
    </p:spTree>
    <p:extLst>
      <p:ext uri="{BB962C8B-B14F-4D97-AF65-F5344CB8AC3E}">
        <p14:creationId xmlns:p14="http://schemas.microsoft.com/office/powerpoint/2010/main" val="183490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1843" y="476518"/>
            <a:ext cx="5252005" cy="771445"/>
          </a:xfrm>
        </p:spPr>
        <p:txBody>
          <a:bodyPr/>
          <a:lstStyle/>
          <a:p>
            <a:r>
              <a:rPr lang="en-US" dirty="0"/>
              <a:t>Physical examination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845" y="2127736"/>
            <a:ext cx="4681728" cy="3511296"/>
          </a:xfrm>
          <a:prstGeom prst="rect">
            <a:avLst/>
          </a:prstGeom>
        </p:spPr>
      </p:pic>
      <p:sp>
        <p:nvSpPr>
          <p:cNvPr id="6" name="TextBox 5">
            <a:extLst>
              <a:ext uri="{FF2B5EF4-FFF2-40B4-BE49-F238E27FC236}">
                <a16:creationId xmlns:a16="http://schemas.microsoft.com/office/drawing/2014/main" id="{F393CF3C-2B52-4A19-97A8-8E8A7ACD1DDC}"/>
              </a:ext>
            </a:extLst>
          </p:cNvPr>
          <p:cNvSpPr txBox="1"/>
          <p:nvPr/>
        </p:nvSpPr>
        <p:spPr>
          <a:xfrm>
            <a:off x="1813264" y="2481282"/>
            <a:ext cx="2581183" cy="2185214"/>
          </a:xfrm>
          <a:prstGeom prst="rect">
            <a:avLst/>
          </a:prstGeom>
          <a:noFill/>
        </p:spPr>
        <p:txBody>
          <a:bodyPr wrap="square">
            <a:spAutoFit/>
          </a:bodyPr>
          <a:lstStyle/>
          <a:p>
            <a:r>
              <a:rPr lang="en-US" sz="2800" dirty="0"/>
              <a:t>Signs-</a:t>
            </a:r>
          </a:p>
          <a:p>
            <a:pPr marL="285750" indent="-285750">
              <a:buFont typeface="Arial" panose="020B0604020202020204" pitchFamily="34" charset="0"/>
              <a:buChar char="•"/>
            </a:pPr>
            <a:r>
              <a:rPr lang="en-US" dirty="0"/>
              <a:t>Pallor</a:t>
            </a:r>
          </a:p>
          <a:p>
            <a:pPr marL="285750" indent="-285750">
              <a:buFont typeface="Arial" panose="020B0604020202020204" pitchFamily="34" charset="0"/>
              <a:buChar char="•"/>
            </a:pPr>
            <a:r>
              <a:rPr lang="en-US" dirty="0"/>
              <a:t>Atrophic glossitis</a:t>
            </a:r>
          </a:p>
          <a:p>
            <a:pPr marL="285750" indent="-285750">
              <a:buFont typeface="Arial" panose="020B0604020202020204" pitchFamily="34" charset="0"/>
              <a:buChar char="•"/>
            </a:pPr>
            <a:r>
              <a:rPr lang="en-US" dirty="0"/>
              <a:t>Koilonychia</a:t>
            </a:r>
          </a:p>
          <a:p>
            <a:pPr marL="285750" indent="-285750">
              <a:buFont typeface="Arial" panose="020B0604020202020204" pitchFamily="34" charset="0"/>
              <a:buChar char="•"/>
            </a:pPr>
            <a:r>
              <a:rPr lang="en-US" dirty="0"/>
              <a:t>Tachypnea</a:t>
            </a:r>
          </a:p>
          <a:p>
            <a:pPr marL="285750" indent="-285750">
              <a:buFont typeface="Arial" panose="020B0604020202020204" pitchFamily="34" charset="0"/>
              <a:buChar char="•"/>
            </a:pPr>
            <a:r>
              <a:rPr lang="en-US" dirty="0"/>
              <a:t>Tachycardia</a:t>
            </a:r>
          </a:p>
          <a:p>
            <a:pPr marL="285750" indent="-285750">
              <a:buFont typeface="Arial" panose="020B0604020202020204" pitchFamily="34" charset="0"/>
              <a:buChar char="•"/>
            </a:pPr>
            <a:r>
              <a:rPr lang="en-US" dirty="0"/>
              <a:t>Angular stomatitis</a:t>
            </a:r>
          </a:p>
        </p:txBody>
      </p:sp>
    </p:spTree>
    <p:extLst>
      <p:ext uri="{BB962C8B-B14F-4D97-AF65-F5344CB8AC3E}">
        <p14:creationId xmlns:p14="http://schemas.microsoft.com/office/powerpoint/2010/main" val="116180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6558" y="341320"/>
            <a:ext cx="5126539" cy="905067"/>
          </a:xfrm>
        </p:spPr>
        <p:txBody>
          <a:bodyPr/>
          <a:lstStyle/>
          <a:p>
            <a:r>
              <a:rPr lang="en-US" dirty="0">
                <a:solidFill>
                  <a:schemeClr val="tx1"/>
                </a:solidFill>
              </a:rPr>
              <a:t>Investigations</a:t>
            </a:r>
          </a:p>
        </p:txBody>
      </p:sp>
      <p:sp>
        <p:nvSpPr>
          <p:cNvPr id="3" name="Content Placeholder 2"/>
          <p:cNvSpPr>
            <a:spLocks noGrp="1"/>
          </p:cNvSpPr>
          <p:nvPr>
            <p:ph idx="1"/>
          </p:nvPr>
        </p:nvSpPr>
        <p:spPr>
          <a:xfrm>
            <a:off x="846558" y="1596928"/>
            <a:ext cx="5986100" cy="4023360"/>
          </a:xfrm>
        </p:spPr>
        <p:txBody>
          <a:bodyPr>
            <a:normAutofit lnSpcReduction="10000"/>
          </a:bodyPr>
          <a:lstStyle/>
          <a:p>
            <a:pPr>
              <a:buFont typeface="Wingdings" panose="05000000000000000000" pitchFamily="2" charset="2"/>
              <a:buChar char="v"/>
            </a:pPr>
            <a:r>
              <a:rPr lang="en-US" sz="2400" dirty="0">
                <a:solidFill>
                  <a:schemeClr val="tx1"/>
                </a:solidFill>
              </a:rPr>
              <a:t>CBC &amp; Hb</a:t>
            </a:r>
            <a:r>
              <a:rPr lang="en-US" sz="2400" b="1" dirty="0">
                <a:solidFill>
                  <a:schemeClr val="tx1"/>
                </a:solidFill>
              </a:rPr>
              <a:t>-most common</a:t>
            </a:r>
          </a:p>
          <a:p>
            <a:pPr>
              <a:buFont typeface="Wingdings" panose="05000000000000000000" pitchFamily="2" charset="2"/>
              <a:buChar char="v"/>
            </a:pPr>
            <a:r>
              <a:rPr lang="en-US" sz="2400" dirty="0">
                <a:solidFill>
                  <a:schemeClr val="tx1"/>
                </a:solidFill>
              </a:rPr>
              <a:t>PBF-Features of microcytic hypochromic anemia are found.</a:t>
            </a:r>
          </a:p>
          <a:p>
            <a:pPr marL="0" indent="0">
              <a:buNone/>
            </a:pPr>
            <a:r>
              <a:rPr lang="en-US" sz="2400" dirty="0">
                <a:solidFill>
                  <a:schemeClr val="tx1"/>
                </a:solidFill>
              </a:rPr>
              <a:t>Optional-</a:t>
            </a:r>
          </a:p>
          <a:p>
            <a:pPr>
              <a:buFont typeface="Wingdings" panose="05000000000000000000" pitchFamily="2" charset="2"/>
              <a:buChar char="v"/>
            </a:pPr>
            <a:r>
              <a:rPr lang="en-US" sz="2400" dirty="0">
                <a:solidFill>
                  <a:schemeClr val="tx1"/>
                </a:solidFill>
              </a:rPr>
              <a:t>Serum ferritin</a:t>
            </a:r>
          </a:p>
          <a:p>
            <a:pPr>
              <a:buFont typeface="Wingdings" panose="05000000000000000000" pitchFamily="2" charset="2"/>
              <a:buChar char="v"/>
            </a:pPr>
            <a:r>
              <a:rPr lang="en-US" sz="2400" dirty="0">
                <a:solidFill>
                  <a:schemeClr val="tx1"/>
                </a:solidFill>
              </a:rPr>
              <a:t>Total iron binding capacity (TIBC) </a:t>
            </a:r>
          </a:p>
          <a:p>
            <a:pPr>
              <a:buFont typeface="Wingdings" panose="05000000000000000000" pitchFamily="2" charset="2"/>
              <a:buChar char="v"/>
            </a:pPr>
            <a:r>
              <a:rPr lang="en-US" sz="2400" dirty="0">
                <a:solidFill>
                  <a:schemeClr val="tx1"/>
                </a:solidFill>
              </a:rPr>
              <a:t>Transferrin saturation </a:t>
            </a:r>
          </a:p>
          <a:p>
            <a:pPr>
              <a:buFont typeface="Wingdings" panose="05000000000000000000" pitchFamily="2" charset="2"/>
              <a:buChar char="v"/>
            </a:pPr>
            <a:r>
              <a:rPr lang="en-US" sz="2400" dirty="0">
                <a:solidFill>
                  <a:schemeClr val="tx1"/>
                </a:solidFill>
              </a:rPr>
              <a:t>Transferrin receptor</a:t>
            </a:r>
          </a:p>
          <a:p>
            <a:pPr>
              <a:buFont typeface="Wingdings" panose="05000000000000000000" pitchFamily="2" charset="2"/>
              <a:buChar char="v"/>
            </a:pPr>
            <a:r>
              <a:rPr lang="en-US" sz="2400" dirty="0">
                <a:solidFill>
                  <a:schemeClr val="tx1"/>
                </a:solidFill>
              </a:rPr>
              <a:t>Bone marrow study (if needed)</a:t>
            </a:r>
          </a:p>
          <a:p>
            <a:pPr>
              <a:buFont typeface="Wingdings" panose="05000000000000000000" pitchFamily="2" charset="2"/>
              <a:buChar char="v"/>
            </a:pPr>
            <a:endParaRPr lang="en-US" sz="2400" dirty="0"/>
          </a:p>
        </p:txBody>
      </p:sp>
      <p:graphicFrame>
        <p:nvGraphicFramePr>
          <p:cNvPr id="6" name="Table 5">
            <a:extLst>
              <a:ext uri="{FF2B5EF4-FFF2-40B4-BE49-F238E27FC236}">
                <a16:creationId xmlns:a16="http://schemas.microsoft.com/office/drawing/2014/main" id="{9A8759A0-E11E-0C6C-37E7-DCD5162878F8}"/>
              </a:ext>
            </a:extLst>
          </p:cNvPr>
          <p:cNvGraphicFramePr>
            <a:graphicFrameLocks noGrp="1"/>
          </p:cNvGraphicFramePr>
          <p:nvPr>
            <p:extLst>
              <p:ext uri="{D42A27DB-BD31-4B8C-83A1-F6EECF244321}">
                <p14:modId xmlns:p14="http://schemas.microsoft.com/office/powerpoint/2010/main" val="26660554"/>
              </p:ext>
            </p:extLst>
          </p:nvPr>
        </p:nvGraphicFramePr>
        <p:xfrm>
          <a:off x="7544513" y="278423"/>
          <a:ext cx="4064000" cy="356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2"/>
                    </a:ext>
                  </a:extLst>
                </a:gridCol>
              </a:tblGrid>
              <a:tr h="619369">
                <a:tc>
                  <a:txBody>
                    <a:bodyPr/>
                    <a:lstStyle/>
                    <a:p>
                      <a:r>
                        <a:rPr lang="en-US" sz="2400" dirty="0"/>
                        <a:t>Hematological Indices</a:t>
                      </a:r>
                    </a:p>
                  </a:txBody>
                  <a:tcPr/>
                </a:tc>
                <a:tc>
                  <a:txBody>
                    <a:bodyPr/>
                    <a:lstStyle/>
                    <a:p>
                      <a:r>
                        <a:rPr lang="en-US" sz="2400" dirty="0"/>
                        <a:t>IDA</a:t>
                      </a:r>
                    </a:p>
                  </a:txBody>
                  <a:tcPr/>
                </a:tc>
                <a:extLst>
                  <a:ext uri="{0D108BD9-81ED-4DB2-BD59-A6C34878D82A}">
                    <a16:rowId xmlns:a16="http://schemas.microsoft.com/office/drawing/2014/main" val="10000"/>
                  </a:ext>
                </a:extLst>
              </a:tr>
              <a:tr h="370840">
                <a:tc>
                  <a:txBody>
                    <a:bodyPr/>
                    <a:lstStyle/>
                    <a:p>
                      <a:r>
                        <a:rPr lang="en-US" sz="2400" dirty="0" err="1"/>
                        <a:t>Hb</a:t>
                      </a:r>
                      <a:endParaRPr lang="en-US" sz="2400" dirty="0"/>
                    </a:p>
                  </a:txBody>
                  <a:tcPr/>
                </a:tc>
                <a:tc>
                  <a:txBody>
                    <a:bodyPr/>
                    <a:lstStyle/>
                    <a:p>
                      <a:r>
                        <a:rPr lang="en-US" sz="2400" dirty="0"/>
                        <a:t>Low</a:t>
                      </a:r>
                    </a:p>
                  </a:txBody>
                  <a:tcPr/>
                </a:tc>
                <a:extLst>
                  <a:ext uri="{0D108BD9-81ED-4DB2-BD59-A6C34878D82A}">
                    <a16:rowId xmlns:a16="http://schemas.microsoft.com/office/drawing/2014/main" val="10001"/>
                  </a:ext>
                </a:extLst>
              </a:tr>
              <a:tr h="370840">
                <a:tc>
                  <a:txBody>
                    <a:bodyPr/>
                    <a:lstStyle/>
                    <a:p>
                      <a:r>
                        <a:rPr lang="en-US" sz="2400" dirty="0"/>
                        <a:t>Hematocrit</a:t>
                      </a:r>
                    </a:p>
                  </a:txBody>
                  <a:tcPr/>
                </a:tc>
                <a:tc>
                  <a:txBody>
                    <a:bodyPr/>
                    <a:lstStyle/>
                    <a:p>
                      <a:r>
                        <a:rPr lang="en-US" sz="2400" dirty="0"/>
                        <a:t>Low</a:t>
                      </a:r>
                    </a:p>
                  </a:txBody>
                  <a:tcPr/>
                </a:tc>
                <a:extLst>
                  <a:ext uri="{0D108BD9-81ED-4DB2-BD59-A6C34878D82A}">
                    <a16:rowId xmlns:a16="http://schemas.microsoft.com/office/drawing/2014/main" val="10002"/>
                  </a:ext>
                </a:extLst>
              </a:tr>
              <a:tr h="370840">
                <a:tc>
                  <a:txBody>
                    <a:bodyPr/>
                    <a:lstStyle/>
                    <a:p>
                      <a:r>
                        <a:rPr lang="en-US" sz="2400" dirty="0"/>
                        <a:t>MCV</a:t>
                      </a:r>
                    </a:p>
                  </a:txBody>
                  <a:tcPr/>
                </a:tc>
                <a:tc>
                  <a:txBody>
                    <a:bodyPr/>
                    <a:lstStyle/>
                    <a:p>
                      <a:r>
                        <a:rPr lang="en-US" sz="2400" dirty="0"/>
                        <a:t>Low</a:t>
                      </a:r>
                    </a:p>
                  </a:txBody>
                  <a:tcPr/>
                </a:tc>
                <a:extLst>
                  <a:ext uri="{0D108BD9-81ED-4DB2-BD59-A6C34878D82A}">
                    <a16:rowId xmlns:a16="http://schemas.microsoft.com/office/drawing/2014/main" val="10003"/>
                  </a:ext>
                </a:extLst>
              </a:tr>
              <a:tr h="370840">
                <a:tc>
                  <a:txBody>
                    <a:bodyPr/>
                    <a:lstStyle/>
                    <a:p>
                      <a:r>
                        <a:rPr lang="en-US" sz="2400" dirty="0"/>
                        <a:t>MCH</a:t>
                      </a:r>
                    </a:p>
                  </a:txBody>
                  <a:tcPr/>
                </a:tc>
                <a:tc>
                  <a:txBody>
                    <a:bodyPr/>
                    <a:lstStyle/>
                    <a:p>
                      <a:r>
                        <a:rPr lang="en-US" sz="2400" dirty="0"/>
                        <a:t>Low</a:t>
                      </a:r>
                    </a:p>
                  </a:txBody>
                  <a:tcPr/>
                </a:tc>
                <a:extLst>
                  <a:ext uri="{0D108BD9-81ED-4DB2-BD59-A6C34878D82A}">
                    <a16:rowId xmlns:a16="http://schemas.microsoft.com/office/drawing/2014/main" val="10004"/>
                  </a:ext>
                </a:extLst>
              </a:tr>
              <a:tr h="370840">
                <a:tc>
                  <a:txBody>
                    <a:bodyPr/>
                    <a:lstStyle/>
                    <a:p>
                      <a:r>
                        <a:rPr lang="en-US" sz="2400" dirty="0"/>
                        <a:t>MCHC</a:t>
                      </a:r>
                    </a:p>
                  </a:txBody>
                  <a:tcPr/>
                </a:tc>
                <a:tc>
                  <a:txBody>
                    <a:bodyPr/>
                    <a:lstStyle/>
                    <a:p>
                      <a:r>
                        <a:rPr lang="en-US" sz="2400" dirty="0"/>
                        <a:t>Low</a:t>
                      </a:r>
                    </a:p>
                  </a:txBody>
                  <a:tcPr/>
                </a:tc>
                <a:extLst>
                  <a:ext uri="{0D108BD9-81ED-4DB2-BD59-A6C34878D82A}">
                    <a16:rowId xmlns:a16="http://schemas.microsoft.com/office/drawing/2014/main" val="10005"/>
                  </a:ext>
                </a:extLst>
              </a:tr>
              <a:tr h="370840">
                <a:tc>
                  <a:txBody>
                    <a:bodyPr/>
                    <a:lstStyle/>
                    <a:p>
                      <a:r>
                        <a:rPr lang="en-US" sz="2400" dirty="0"/>
                        <a:t>RDW</a:t>
                      </a:r>
                    </a:p>
                  </a:txBody>
                  <a:tcPr/>
                </a:tc>
                <a:tc>
                  <a:txBody>
                    <a:bodyPr/>
                    <a:lstStyle/>
                    <a:p>
                      <a:r>
                        <a:rPr lang="en-US" sz="2400" dirty="0"/>
                        <a:t>High</a:t>
                      </a:r>
                    </a:p>
                  </a:txBody>
                  <a:tcPr/>
                </a:tc>
                <a:extLst>
                  <a:ext uri="{0D108BD9-81ED-4DB2-BD59-A6C34878D82A}">
                    <a16:rowId xmlns:a16="http://schemas.microsoft.com/office/drawing/2014/main" val="10006"/>
                  </a:ext>
                </a:extLst>
              </a:tr>
            </a:tbl>
          </a:graphicData>
        </a:graphic>
      </p:graphicFrame>
      <p:graphicFrame>
        <p:nvGraphicFramePr>
          <p:cNvPr id="7" name="Content Placeholder 3">
            <a:extLst>
              <a:ext uri="{FF2B5EF4-FFF2-40B4-BE49-F238E27FC236}">
                <a16:creationId xmlns:a16="http://schemas.microsoft.com/office/drawing/2014/main" id="{A8CD6AF3-A786-4C5E-59C8-BD15CA4E1ADF}"/>
              </a:ext>
            </a:extLst>
          </p:cNvPr>
          <p:cNvGraphicFramePr>
            <a:graphicFrameLocks/>
          </p:cNvGraphicFramePr>
          <p:nvPr>
            <p:extLst>
              <p:ext uri="{D42A27DB-BD31-4B8C-83A1-F6EECF244321}">
                <p14:modId xmlns:p14="http://schemas.microsoft.com/office/powerpoint/2010/main" val="3134623563"/>
              </p:ext>
            </p:extLst>
          </p:nvPr>
        </p:nvGraphicFramePr>
        <p:xfrm>
          <a:off x="7544513" y="3844583"/>
          <a:ext cx="4064000" cy="2455538"/>
        </p:xfrm>
        <a:graphic>
          <a:graphicData uri="http://schemas.openxmlformats.org/drawingml/2006/table">
            <a:tbl>
              <a:tblPr firstRow="1" bandRow="1">
                <a:tableStyleId>{5C22544A-7EE6-4342-B048-85BDC9FD1C3A}</a:tableStyleId>
              </a:tblPr>
              <a:tblGrid>
                <a:gridCol w="1805962">
                  <a:extLst>
                    <a:ext uri="{9D8B030D-6E8A-4147-A177-3AD203B41FA5}">
                      <a16:colId xmlns:a16="http://schemas.microsoft.com/office/drawing/2014/main" val="20000"/>
                    </a:ext>
                  </a:extLst>
                </a:gridCol>
                <a:gridCol w="2258038">
                  <a:extLst>
                    <a:ext uri="{9D8B030D-6E8A-4147-A177-3AD203B41FA5}">
                      <a16:colId xmlns:a16="http://schemas.microsoft.com/office/drawing/2014/main" val="20001"/>
                    </a:ext>
                  </a:extLst>
                </a:gridCol>
              </a:tblGrid>
              <a:tr h="565778">
                <a:tc>
                  <a:txBody>
                    <a:bodyPr/>
                    <a:lstStyle/>
                    <a:p>
                      <a:r>
                        <a:rPr lang="en-US" sz="2000" dirty="0"/>
                        <a:t>Iron studies</a:t>
                      </a:r>
                    </a:p>
                  </a:txBody>
                  <a:tcPr/>
                </a:tc>
                <a:tc>
                  <a:txBody>
                    <a:bodyPr/>
                    <a:lstStyle/>
                    <a:p>
                      <a:r>
                        <a:rPr lang="en-US" sz="2000" dirty="0"/>
                        <a:t>IDA</a:t>
                      </a:r>
                    </a:p>
                  </a:txBody>
                  <a:tcPr/>
                </a:tc>
                <a:extLst>
                  <a:ext uri="{0D108BD9-81ED-4DB2-BD59-A6C34878D82A}">
                    <a16:rowId xmlns:a16="http://schemas.microsoft.com/office/drawing/2014/main" val="10000"/>
                  </a:ext>
                </a:extLst>
              </a:tr>
              <a:tr h="319788">
                <a:tc>
                  <a:txBody>
                    <a:bodyPr/>
                    <a:lstStyle/>
                    <a:p>
                      <a:r>
                        <a:rPr lang="en-US" sz="2000" dirty="0"/>
                        <a:t>S. Iron</a:t>
                      </a:r>
                    </a:p>
                  </a:txBody>
                  <a:tcPr/>
                </a:tc>
                <a:tc>
                  <a:txBody>
                    <a:bodyPr/>
                    <a:lstStyle/>
                    <a:p>
                      <a:r>
                        <a:rPr lang="en-US" sz="2000" dirty="0"/>
                        <a:t>Normal/decreased</a:t>
                      </a:r>
                    </a:p>
                  </a:txBody>
                  <a:tcPr/>
                </a:tc>
                <a:extLst>
                  <a:ext uri="{0D108BD9-81ED-4DB2-BD59-A6C34878D82A}">
                    <a16:rowId xmlns:a16="http://schemas.microsoft.com/office/drawing/2014/main" val="10001"/>
                  </a:ext>
                </a:extLst>
              </a:tr>
              <a:tr h="319788">
                <a:tc>
                  <a:txBody>
                    <a:bodyPr/>
                    <a:lstStyle/>
                    <a:p>
                      <a:r>
                        <a:rPr lang="en-US" sz="2000" dirty="0"/>
                        <a:t>Ferritin</a:t>
                      </a:r>
                    </a:p>
                  </a:txBody>
                  <a:tcPr/>
                </a:tc>
                <a:tc>
                  <a:txBody>
                    <a:bodyPr/>
                    <a:lstStyle/>
                    <a:p>
                      <a:r>
                        <a:rPr lang="en-US" sz="2000" dirty="0"/>
                        <a:t>Normal/decreased</a:t>
                      </a:r>
                    </a:p>
                  </a:txBody>
                  <a:tcPr/>
                </a:tc>
                <a:extLst>
                  <a:ext uri="{0D108BD9-81ED-4DB2-BD59-A6C34878D82A}">
                    <a16:rowId xmlns:a16="http://schemas.microsoft.com/office/drawing/2014/main" val="10002"/>
                  </a:ext>
                </a:extLst>
              </a:tr>
              <a:tr h="319788">
                <a:tc>
                  <a:txBody>
                    <a:bodyPr/>
                    <a:lstStyle/>
                    <a:p>
                      <a:r>
                        <a:rPr lang="en-US" sz="2000" dirty="0"/>
                        <a:t>TIBC</a:t>
                      </a:r>
                    </a:p>
                  </a:txBody>
                  <a:tcPr/>
                </a:tc>
                <a:tc>
                  <a:txBody>
                    <a:bodyPr/>
                    <a:lstStyle/>
                    <a:p>
                      <a:r>
                        <a:rPr lang="en-US" sz="2000" dirty="0"/>
                        <a:t>Increased</a:t>
                      </a:r>
                    </a:p>
                  </a:txBody>
                  <a:tcPr/>
                </a:tc>
                <a:extLst>
                  <a:ext uri="{0D108BD9-81ED-4DB2-BD59-A6C34878D82A}">
                    <a16:rowId xmlns:a16="http://schemas.microsoft.com/office/drawing/2014/main" val="10003"/>
                  </a:ext>
                </a:extLst>
              </a:tr>
              <a:tr h="565778">
                <a:tc>
                  <a:txBody>
                    <a:bodyPr/>
                    <a:lstStyle/>
                    <a:p>
                      <a:r>
                        <a:rPr lang="en-US" sz="2000" dirty="0"/>
                        <a:t>Transferrin saturation</a:t>
                      </a:r>
                    </a:p>
                  </a:txBody>
                  <a:tcPr/>
                </a:tc>
                <a:tc>
                  <a:txBody>
                    <a:bodyPr/>
                    <a:lstStyle/>
                    <a:p>
                      <a:r>
                        <a:rPr lang="en-US" sz="2000" dirty="0"/>
                        <a:t>&lt;20%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074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241-9BB8-B286-5F82-23F92EB51FB5}"/>
              </a:ext>
            </a:extLst>
          </p:cNvPr>
          <p:cNvSpPr>
            <a:spLocks noGrp="1"/>
          </p:cNvSpPr>
          <p:nvPr>
            <p:ph type="title"/>
          </p:nvPr>
        </p:nvSpPr>
        <p:spPr>
          <a:xfrm>
            <a:off x="51684" y="274410"/>
            <a:ext cx="5033176" cy="854765"/>
          </a:xfrm>
        </p:spPr>
        <p:txBody>
          <a:bodyPr>
            <a:normAutofit/>
          </a:bodyPr>
          <a:lstStyle/>
          <a:p>
            <a:r>
              <a:rPr lang="en-US" sz="4000" dirty="0">
                <a:latin typeface="Myriad Pro" panose="020B0503030403020204" pitchFamily="34" charset="0"/>
              </a:rPr>
              <a:t>Differential Diagnosis</a:t>
            </a:r>
          </a:p>
        </p:txBody>
      </p:sp>
      <p:sp>
        <p:nvSpPr>
          <p:cNvPr id="3" name="Content Placeholder 2">
            <a:extLst>
              <a:ext uri="{FF2B5EF4-FFF2-40B4-BE49-F238E27FC236}">
                <a16:creationId xmlns:a16="http://schemas.microsoft.com/office/drawing/2014/main" id="{C6FF81E3-2E9F-89BE-EBD3-6465D5E32E0D}"/>
              </a:ext>
            </a:extLst>
          </p:cNvPr>
          <p:cNvSpPr>
            <a:spLocks noGrp="1"/>
          </p:cNvSpPr>
          <p:nvPr>
            <p:ph idx="1"/>
          </p:nvPr>
        </p:nvSpPr>
        <p:spPr>
          <a:xfrm>
            <a:off x="580446" y="2219445"/>
            <a:ext cx="3975652" cy="1295031"/>
          </a:xfrm>
        </p:spPr>
        <p:txBody>
          <a:bodyPr>
            <a:normAutofit fontScale="85000" lnSpcReduction="20000"/>
          </a:bodyPr>
          <a:lstStyle/>
          <a:p>
            <a:pPr>
              <a:buFont typeface="Wingdings" panose="05000000000000000000" pitchFamily="2" charset="2"/>
              <a:buChar char="Ø"/>
            </a:pPr>
            <a:r>
              <a:rPr lang="en-US" sz="2200" dirty="0">
                <a:latin typeface="Myriad Pro" panose="020B0503030403020204" pitchFamily="34" charset="0"/>
              </a:rPr>
              <a:t>Hemoglobinopathies(Thalassemia)</a:t>
            </a:r>
          </a:p>
          <a:p>
            <a:pPr>
              <a:buFont typeface="Wingdings" panose="05000000000000000000" pitchFamily="2" charset="2"/>
              <a:buChar char="Ø"/>
            </a:pPr>
            <a:r>
              <a:rPr lang="en-US" sz="2200" dirty="0">
                <a:latin typeface="Myriad Pro" panose="020B0503030403020204" pitchFamily="34" charset="0"/>
              </a:rPr>
              <a:t>Anemia of chronic disease(in later stage)</a:t>
            </a:r>
          </a:p>
          <a:p>
            <a:pPr>
              <a:buFont typeface="Wingdings" panose="05000000000000000000" pitchFamily="2" charset="2"/>
              <a:buChar char="Ø"/>
            </a:pPr>
            <a:r>
              <a:rPr lang="en-US" sz="2200" dirty="0">
                <a:latin typeface="Myriad Pro" panose="020B0503030403020204" pitchFamily="34" charset="0"/>
              </a:rPr>
              <a:t>Sideroblastic anemias</a:t>
            </a:r>
          </a:p>
          <a:p>
            <a:endParaRPr lang="en-US" dirty="0">
              <a:latin typeface="Myriad Pro" panose="020B0503030403020204" pitchFamily="34" charset="0"/>
            </a:endParaRPr>
          </a:p>
        </p:txBody>
      </p:sp>
      <p:graphicFrame>
        <p:nvGraphicFramePr>
          <p:cNvPr id="4" name="Content Placeholder 3">
            <a:extLst>
              <a:ext uri="{FF2B5EF4-FFF2-40B4-BE49-F238E27FC236}">
                <a16:creationId xmlns:a16="http://schemas.microsoft.com/office/drawing/2014/main" id="{C27A6DFF-E896-4D8E-45C7-EBA6BFA664EC}"/>
              </a:ext>
            </a:extLst>
          </p:cNvPr>
          <p:cNvGraphicFramePr>
            <a:graphicFrameLocks/>
          </p:cNvGraphicFramePr>
          <p:nvPr>
            <p:extLst>
              <p:ext uri="{D42A27DB-BD31-4B8C-83A1-F6EECF244321}">
                <p14:modId xmlns:p14="http://schemas.microsoft.com/office/powerpoint/2010/main" val="2519495294"/>
              </p:ext>
            </p:extLst>
          </p:nvPr>
        </p:nvGraphicFramePr>
        <p:xfrm>
          <a:off x="4731027" y="1196053"/>
          <a:ext cx="7227735" cy="4223378"/>
        </p:xfrm>
        <a:graphic>
          <a:graphicData uri="http://schemas.openxmlformats.org/drawingml/2006/table">
            <a:tbl>
              <a:tblPr firstRow="1" bandRow="1">
                <a:tableStyleId>{5C22544A-7EE6-4342-B048-85BDC9FD1C3A}</a:tableStyleId>
              </a:tblPr>
              <a:tblGrid>
                <a:gridCol w="1302407">
                  <a:extLst>
                    <a:ext uri="{9D8B030D-6E8A-4147-A177-3AD203B41FA5}">
                      <a16:colId xmlns:a16="http://schemas.microsoft.com/office/drawing/2014/main" val="20000"/>
                    </a:ext>
                  </a:extLst>
                </a:gridCol>
                <a:gridCol w="960607">
                  <a:extLst>
                    <a:ext uri="{9D8B030D-6E8A-4147-A177-3AD203B41FA5}">
                      <a16:colId xmlns:a16="http://schemas.microsoft.com/office/drawing/2014/main" val="20001"/>
                    </a:ext>
                  </a:extLst>
                </a:gridCol>
                <a:gridCol w="1771144">
                  <a:extLst>
                    <a:ext uri="{9D8B030D-6E8A-4147-A177-3AD203B41FA5}">
                      <a16:colId xmlns:a16="http://schemas.microsoft.com/office/drawing/2014/main" val="3543311065"/>
                    </a:ext>
                  </a:extLst>
                </a:gridCol>
                <a:gridCol w="1545146">
                  <a:extLst>
                    <a:ext uri="{9D8B030D-6E8A-4147-A177-3AD203B41FA5}">
                      <a16:colId xmlns:a16="http://schemas.microsoft.com/office/drawing/2014/main" val="3403256439"/>
                    </a:ext>
                  </a:extLst>
                </a:gridCol>
                <a:gridCol w="1648431">
                  <a:extLst>
                    <a:ext uri="{9D8B030D-6E8A-4147-A177-3AD203B41FA5}">
                      <a16:colId xmlns:a16="http://schemas.microsoft.com/office/drawing/2014/main" val="199203254"/>
                    </a:ext>
                  </a:extLst>
                </a:gridCol>
              </a:tblGrid>
              <a:tr h="565778">
                <a:tc>
                  <a:txBody>
                    <a:bodyPr/>
                    <a:lstStyle/>
                    <a:p>
                      <a:r>
                        <a:rPr lang="en-US" sz="1800" dirty="0">
                          <a:latin typeface="Myriad Pro" panose="020B0503030403020204" pitchFamily="34" charset="0"/>
                        </a:rPr>
                        <a:t>Iron studies</a:t>
                      </a:r>
                    </a:p>
                  </a:txBody>
                  <a:tcPr/>
                </a:tc>
                <a:tc>
                  <a:txBody>
                    <a:bodyPr/>
                    <a:lstStyle/>
                    <a:p>
                      <a:r>
                        <a:rPr lang="en-US" sz="1800" dirty="0">
                          <a:latin typeface="Myriad Pro" panose="020B0503030403020204" pitchFamily="34" charset="0"/>
                        </a:rPr>
                        <a:t>IDA</a:t>
                      </a:r>
                    </a:p>
                  </a:txBody>
                  <a:tcPr/>
                </a:tc>
                <a:tc>
                  <a:txBody>
                    <a:bodyPr/>
                    <a:lstStyle/>
                    <a:p>
                      <a:r>
                        <a:rPr lang="en-US" sz="1800" dirty="0">
                          <a:latin typeface="Myriad Pro" panose="020B0503030403020204" pitchFamily="34" charset="0"/>
                        </a:rPr>
                        <a:t>Anemia of Chronic Disease</a:t>
                      </a:r>
                    </a:p>
                  </a:txBody>
                  <a:tcPr/>
                </a:tc>
                <a:tc>
                  <a:txBody>
                    <a:bodyPr/>
                    <a:lstStyle/>
                    <a:p>
                      <a:r>
                        <a:rPr lang="en-US" sz="1800" dirty="0">
                          <a:latin typeface="Myriad Pro" panose="020B0503030403020204" pitchFamily="34" charset="0"/>
                        </a:rPr>
                        <a:t>Thalassemia</a:t>
                      </a:r>
                    </a:p>
                  </a:txBody>
                  <a:tcPr/>
                </a:tc>
                <a:tc>
                  <a:txBody>
                    <a:bodyPr/>
                    <a:lstStyle/>
                    <a:p>
                      <a:r>
                        <a:rPr lang="en-US" sz="1800" dirty="0">
                          <a:latin typeface="Myriad Pro" panose="020B0503030403020204" pitchFamily="34" charset="0"/>
                        </a:rPr>
                        <a:t>Sideroblastic Anemia</a:t>
                      </a:r>
                    </a:p>
                  </a:txBody>
                  <a:tcPr/>
                </a:tc>
                <a:extLst>
                  <a:ext uri="{0D108BD9-81ED-4DB2-BD59-A6C34878D82A}">
                    <a16:rowId xmlns:a16="http://schemas.microsoft.com/office/drawing/2014/main" val="10000"/>
                  </a:ext>
                </a:extLst>
              </a:tr>
              <a:tr h="319788">
                <a:tc>
                  <a:txBody>
                    <a:bodyPr/>
                    <a:lstStyle/>
                    <a:p>
                      <a:r>
                        <a:rPr lang="en-US" sz="1800" dirty="0">
                          <a:latin typeface="Myriad Pro" panose="020B0503030403020204" pitchFamily="34" charset="0"/>
                        </a:rPr>
                        <a:t>MCV</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Low/Normal</a:t>
                      </a:r>
                    </a:p>
                  </a:txBody>
                  <a:tcPr/>
                </a:tc>
                <a:extLst>
                  <a:ext uri="{0D108BD9-81ED-4DB2-BD59-A6C34878D82A}">
                    <a16:rowId xmlns:a16="http://schemas.microsoft.com/office/drawing/2014/main" val="732854472"/>
                  </a:ext>
                </a:extLst>
              </a:tr>
              <a:tr h="319788">
                <a:tc>
                  <a:txBody>
                    <a:bodyPr/>
                    <a:lstStyle/>
                    <a:p>
                      <a:r>
                        <a:rPr lang="en-US" sz="1800" dirty="0">
                          <a:latin typeface="Myriad Pro" panose="020B0503030403020204" pitchFamily="34" charset="0"/>
                        </a:rPr>
                        <a:t>S. Iron</a:t>
                      </a:r>
                    </a:p>
                  </a:txBody>
                  <a:tcPr/>
                </a:tc>
                <a:tc>
                  <a:txBody>
                    <a:bodyPr/>
                    <a:lstStyle/>
                    <a:p>
                      <a:r>
                        <a:rPr lang="en-US" sz="1800" dirty="0">
                          <a:latin typeface="Myriad Pro" panose="020B0503030403020204" pitchFamily="34" charset="0"/>
                        </a:rPr>
                        <a:t>Low</a:t>
                      </a:r>
                    </a:p>
                  </a:txBody>
                  <a:tcPr/>
                </a:tc>
                <a:tc>
                  <a:txBody>
                    <a:bodyPr/>
                    <a:lstStyle/>
                    <a:p>
                      <a:r>
                        <a:rPr kumimoji="0" lang="en-US"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Low</a:t>
                      </a:r>
                      <a:endParaRPr lang="en-US" sz="1800" dirty="0">
                        <a:latin typeface="Myriad Pro" panose="020B0503030403020204" pitchFamily="34" charset="0"/>
                      </a:endParaRPr>
                    </a:p>
                  </a:txBody>
                  <a:tcPr/>
                </a:tc>
                <a:tc>
                  <a:txBody>
                    <a:bodyPr/>
                    <a:lstStyle/>
                    <a:p>
                      <a:r>
                        <a:rPr lang="en-US" sz="1800" dirty="0">
                          <a:latin typeface="Myriad Pro" panose="020B0503030403020204" pitchFamily="34" charset="0"/>
                        </a:rPr>
                        <a:t>Normal</a:t>
                      </a:r>
                    </a:p>
                  </a:txBody>
                  <a:tcPr/>
                </a:tc>
                <a:tc>
                  <a:txBody>
                    <a:bodyPr/>
                    <a:lstStyle/>
                    <a:p>
                      <a:r>
                        <a:rPr lang="en-US" sz="1800" dirty="0">
                          <a:latin typeface="Myriad Pro" panose="020B0503030403020204" pitchFamily="34" charset="0"/>
                        </a:rPr>
                        <a:t>Normal</a:t>
                      </a:r>
                    </a:p>
                  </a:txBody>
                  <a:tcPr/>
                </a:tc>
                <a:extLst>
                  <a:ext uri="{0D108BD9-81ED-4DB2-BD59-A6C34878D82A}">
                    <a16:rowId xmlns:a16="http://schemas.microsoft.com/office/drawing/2014/main" val="10001"/>
                  </a:ext>
                </a:extLst>
              </a:tr>
              <a:tr h="319788">
                <a:tc>
                  <a:txBody>
                    <a:bodyPr/>
                    <a:lstStyle/>
                    <a:p>
                      <a:r>
                        <a:rPr lang="en-US" sz="1800" dirty="0">
                          <a:latin typeface="Myriad Pro" panose="020B0503030403020204" pitchFamily="34" charset="0"/>
                        </a:rPr>
                        <a:t>Ferritin</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Normal/High</a:t>
                      </a:r>
                    </a:p>
                  </a:txBody>
                  <a:tcPr/>
                </a:tc>
                <a:tc>
                  <a:txBody>
                    <a:bodyPr/>
                    <a:lstStyle/>
                    <a:p>
                      <a:r>
                        <a:rPr lang="en-US" sz="1800" dirty="0">
                          <a:latin typeface="Myriad Pro" panose="020B0503030403020204" pitchFamily="34" charset="0"/>
                        </a:rPr>
                        <a:t>Normal</a:t>
                      </a:r>
                    </a:p>
                  </a:txBody>
                  <a:tcPr/>
                </a:tc>
                <a:tc>
                  <a:txBody>
                    <a:bodyPr/>
                    <a:lstStyle/>
                    <a:p>
                      <a:r>
                        <a:rPr lang="en-US" sz="1800" dirty="0" err="1">
                          <a:latin typeface="Myriad Pro" panose="020B0503030403020204" pitchFamily="34" charset="0"/>
                        </a:rPr>
                        <a:t>Horma</a:t>
                      </a:r>
                      <a:endParaRPr lang="en-US" sz="1800" dirty="0">
                        <a:latin typeface="Myriad Pro" panose="020B0503030403020204" pitchFamily="34" charset="0"/>
                      </a:endParaRPr>
                    </a:p>
                  </a:txBody>
                  <a:tcPr/>
                </a:tc>
                <a:extLst>
                  <a:ext uri="{0D108BD9-81ED-4DB2-BD59-A6C34878D82A}">
                    <a16:rowId xmlns:a16="http://schemas.microsoft.com/office/drawing/2014/main" val="10002"/>
                  </a:ext>
                </a:extLst>
              </a:tr>
              <a:tr h="319788">
                <a:tc>
                  <a:txBody>
                    <a:bodyPr/>
                    <a:lstStyle/>
                    <a:p>
                      <a:r>
                        <a:rPr lang="en-US" sz="1800" dirty="0">
                          <a:latin typeface="Myriad Pro" panose="020B0503030403020204" pitchFamily="34" charset="0"/>
                        </a:rPr>
                        <a:t>TIBC</a:t>
                      </a:r>
                    </a:p>
                  </a:txBody>
                  <a:tcPr/>
                </a:tc>
                <a:tc>
                  <a:txBody>
                    <a:bodyPr/>
                    <a:lstStyle/>
                    <a:p>
                      <a:r>
                        <a:rPr lang="en-US" sz="1800" dirty="0">
                          <a:latin typeface="Myriad Pro" panose="020B0503030403020204" pitchFamily="34" charset="0"/>
                        </a:rPr>
                        <a:t>Raised</a:t>
                      </a:r>
                    </a:p>
                  </a:txBody>
                  <a:tcPr/>
                </a:tc>
                <a:tc>
                  <a:txBody>
                    <a:bodyPr/>
                    <a:lstStyle/>
                    <a:p>
                      <a:r>
                        <a:rPr lang="en-US" sz="1800" dirty="0">
                          <a:latin typeface="Myriad Pro" panose="020B0503030403020204" pitchFamily="34" charset="0"/>
                        </a:rPr>
                        <a:t>Normal</a:t>
                      </a:r>
                    </a:p>
                  </a:txBody>
                  <a:tcPr/>
                </a:tc>
                <a:tc>
                  <a:txBody>
                    <a:bodyPr/>
                    <a:lstStyle/>
                    <a:p>
                      <a:r>
                        <a:rPr lang="en-US" sz="1800" dirty="0">
                          <a:latin typeface="Myriad Pro" panose="020B0503030403020204" pitchFamily="34" charset="0"/>
                        </a:rPr>
                        <a:t>Normal/low</a:t>
                      </a:r>
                    </a:p>
                  </a:txBody>
                  <a:tcPr/>
                </a:tc>
                <a:tc>
                  <a:txBody>
                    <a:bodyPr/>
                    <a:lstStyle/>
                    <a:p>
                      <a:r>
                        <a:rPr lang="en-US" sz="1800" dirty="0">
                          <a:latin typeface="Myriad Pro" panose="020B0503030403020204" pitchFamily="34" charset="0"/>
                        </a:rPr>
                        <a:t>Normal</a:t>
                      </a:r>
                    </a:p>
                  </a:txBody>
                  <a:tcPr/>
                </a:tc>
                <a:extLst>
                  <a:ext uri="{0D108BD9-81ED-4DB2-BD59-A6C34878D82A}">
                    <a16:rowId xmlns:a16="http://schemas.microsoft.com/office/drawing/2014/main" val="10003"/>
                  </a:ext>
                </a:extLst>
              </a:tr>
              <a:tr h="565778">
                <a:tc>
                  <a:txBody>
                    <a:bodyPr/>
                    <a:lstStyle/>
                    <a:p>
                      <a:r>
                        <a:rPr lang="en-US" sz="1800" dirty="0">
                          <a:latin typeface="Myriad Pro" panose="020B0503030403020204" pitchFamily="34" charset="0"/>
                        </a:rPr>
                        <a:t>Transferrin saturation</a:t>
                      </a:r>
                    </a:p>
                  </a:txBody>
                  <a:tcPr/>
                </a:tc>
                <a:tc>
                  <a:txBody>
                    <a:bodyPr/>
                    <a:lstStyle/>
                    <a:p>
                      <a:r>
                        <a:rPr lang="en-US" sz="1800" dirty="0">
                          <a:latin typeface="Myriad Pro" panose="020B0503030403020204" pitchFamily="34" charset="0"/>
                        </a:rPr>
                        <a:t>&lt;20%</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Raised</a:t>
                      </a:r>
                    </a:p>
                  </a:txBody>
                  <a:tcPr/>
                </a:tc>
                <a:tc>
                  <a:txBody>
                    <a:bodyPr/>
                    <a:lstStyle/>
                    <a:p>
                      <a:r>
                        <a:rPr lang="en-US" sz="1800" dirty="0">
                          <a:latin typeface="Myriad Pro" panose="020B0503030403020204" pitchFamily="34" charset="0"/>
                        </a:rPr>
                        <a:t>Normal</a:t>
                      </a:r>
                    </a:p>
                  </a:txBody>
                  <a:tcPr/>
                </a:tc>
                <a:extLst>
                  <a:ext uri="{0D108BD9-81ED-4DB2-BD59-A6C34878D82A}">
                    <a16:rowId xmlns:a16="http://schemas.microsoft.com/office/drawing/2014/main" val="10004"/>
                  </a:ext>
                </a:extLst>
              </a:tr>
              <a:tr h="565778">
                <a:tc>
                  <a:txBody>
                    <a:bodyPr/>
                    <a:lstStyle/>
                    <a:p>
                      <a:r>
                        <a:rPr lang="en-US" sz="1800" dirty="0">
                          <a:latin typeface="Myriad Pro" panose="020B0503030403020204" pitchFamily="34" charset="0"/>
                        </a:rPr>
                        <a:t>Reticulocyte Count</a:t>
                      </a:r>
                    </a:p>
                  </a:txBody>
                  <a:tcPr/>
                </a:tc>
                <a:tc>
                  <a:txBody>
                    <a:bodyPr/>
                    <a:lstStyle/>
                    <a:p>
                      <a:r>
                        <a:rPr lang="en-US" sz="1800" dirty="0">
                          <a:latin typeface="Myriad Pro" panose="020B0503030403020204" pitchFamily="34" charset="0"/>
                        </a:rPr>
                        <a:t>Low</a:t>
                      </a:r>
                    </a:p>
                  </a:txBody>
                  <a:tcPr/>
                </a:tc>
                <a:tc>
                  <a:txBody>
                    <a:bodyPr/>
                    <a:lstStyle/>
                    <a:p>
                      <a:r>
                        <a:rPr lang="en-US" sz="1800" dirty="0">
                          <a:latin typeface="Myriad Pro" panose="020B0503030403020204" pitchFamily="34" charset="0"/>
                        </a:rPr>
                        <a:t>Low/Normal</a:t>
                      </a:r>
                    </a:p>
                  </a:txBody>
                  <a:tcPr/>
                </a:tc>
                <a:tc>
                  <a:txBody>
                    <a:bodyPr/>
                    <a:lstStyle/>
                    <a:p>
                      <a:r>
                        <a:rPr lang="en-US" sz="1800" dirty="0">
                          <a:latin typeface="Myriad Pro" panose="020B0503030403020204" pitchFamily="34" charset="0"/>
                        </a:rPr>
                        <a:t>Normal/Raised</a:t>
                      </a:r>
                    </a:p>
                  </a:txBody>
                  <a:tcPr/>
                </a:tc>
                <a:tc>
                  <a:txBody>
                    <a:bodyPr/>
                    <a:lstStyle/>
                    <a:p>
                      <a:r>
                        <a:rPr lang="en-US" sz="1800" dirty="0">
                          <a:latin typeface="Myriad Pro" panose="020B0503030403020204" pitchFamily="34" charset="0"/>
                        </a:rPr>
                        <a:t>Normal/Raised</a:t>
                      </a:r>
                    </a:p>
                  </a:txBody>
                  <a:tcPr/>
                </a:tc>
                <a:extLst>
                  <a:ext uri="{0D108BD9-81ED-4DB2-BD59-A6C34878D82A}">
                    <a16:rowId xmlns:a16="http://schemas.microsoft.com/office/drawing/2014/main" val="1547030916"/>
                  </a:ext>
                </a:extLst>
              </a:tr>
              <a:tr h="565778">
                <a:tc>
                  <a:txBody>
                    <a:bodyPr/>
                    <a:lstStyle/>
                    <a:p>
                      <a:r>
                        <a:rPr lang="en-US" sz="1800" dirty="0">
                          <a:latin typeface="Myriad Pro" panose="020B0503030403020204" pitchFamily="34" charset="0"/>
                        </a:rPr>
                        <a:t>RDW</a:t>
                      </a:r>
                    </a:p>
                  </a:txBody>
                  <a:tcPr/>
                </a:tc>
                <a:tc>
                  <a:txBody>
                    <a:bodyPr/>
                    <a:lstStyle/>
                    <a:p>
                      <a:r>
                        <a:rPr lang="en-US" sz="1800" dirty="0">
                          <a:latin typeface="Myriad Pro" panose="020B0503030403020204" pitchFamily="34" charset="0"/>
                        </a:rPr>
                        <a:t>High</a:t>
                      </a:r>
                    </a:p>
                  </a:txBody>
                  <a:tcPr/>
                </a:tc>
                <a:tc>
                  <a:txBody>
                    <a:bodyPr/>
                    <a:lstStyle/>
                    <a:p>
                      <a:r>
                        <a:rPr lang="en-US" sz="1800" dirty="0">
                          <a:latin typeface="Myriad Pro" panose="020B0503030403020204" pitchFamily="34" charset="0"/>
                        </a:rPr>
                        <a:t>Normal</a:t>
                      </a:r>
                    </a:p>
                  </a:txBody>
                  <a:tcPr/>
                </a:tc>
                <a:tc>
                  <a:txBody>
                    <a:bodyPr/>
                    <a:lstStyle/>
                    <a:p>
                      <a:r>
                        <a:rPr lang="en-US" sz="1800" dirty="0">
                          <a:latin typeface="Myriad Pro" panose="020B0503030403020204" pitchFamily="34" charset="0"/>
                        </a:rPr>
                        <a:t>Normal</a:t>
                      </a:r>
                    </a:p>
                  </a:txBody>
                  <a:tcPr/>
                </a:tc>
                <a:tc>
                  <a:txBody>
                    <a:bodyPr/>
                    <a:lstStyle/>
                    <a:p>
                      <a:r>
                        <a:rPr lang="en-US" sz="1800" dirty="0">
                          <a:latin typeface="Myriad Pro" panose="020B0503030403020204" pitchFamily="34" charset="0"/>
                        </a:rPr>
                        <a:t>High</a:t>
                      </a:r>
                    </a:p>
                  </a:txBody>
                  <a:tcPr/>
                </a:tc>
                <a:extLst>
                  <a:ext uri="{0D108BD9-81ED-4DB2-BD59-A6C34878D82A}">
                    <a16:rowId xmlns:a16="http://schemas.microsoft.com/office/drawing/2014/main" val="1520908721"/>
                  </a:ext>
                </a:extLst>
              </a:tr>
            </a:tbl>
          </a:graphicData>
        </a:graphic>
      </p:graphicFrame>
    </p:spTree>
    <p:extLst>
      <p:ext uri="{BB962C8B-B14F-4D97-AF65-F5344CB8AC3E}">
        <p14:creationId xmlns:p14="http://schemas.microsoft.com/office/powerpoint/2010/main" val="213523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F66A-AC67-BD21-2D7A-905EC5D3B921}"/>
              </a:ext>
            </a:extLst>
          </p:cNvPr>
          <p:cNvSpPr>
            <a:spLocks noGrp="1"/>
          </p:cNvSpPr>
          <p:nvPr>
            <p:ph type="title"/>
          </p:nvPr>
        </p:nvSpPr>
        <p:spPr/>
        <p:txBody>
          <a:bodyPr/>
          <a:lstStyle/>
          <a:p>
            <a:r>
              <a:rPr lang="en-US" dirty="0">
                <a:latin typeface="Myriad Pro" panose="020B0503030403020204" pitchFamily="34" charset="0"/>
              </a:rPr>
              <a:t>IDA due to menstrual disorder</a:t>
            </a:r>
          </a:p>
        </p:txBody>
      </p:sp>
      <p:sp>
        <p:nvSpPr>
          <p:cNvPr id="3" name="Content Placeholder 2">
            <a:extLst>
              <a:ext uri="{FF2B5EF4-FFF2-40B4-BE49-F238E27FC236}">
                <a16:creationId xmlns:a16="http://schemas.microsoft.com/office/drawing/2014/main" id="{8A602023-1414-C3CA-6BF3-8A7B5258FCB3}"/>
              </a:ext>
            </a:extLst>
          </p:cNvPr>
          <p:cNvSpPr>
            <a:spLocks noGrp="1"/>
          </p:cNvSpPr>
          <p:nvPr>
            <p:ph idx="1"/>
          </p:nvPr>
        </p:nvSpPr>
        <p:spPr>
          <a:xfrm>
            <a:off x="1177179" y="2325128"/>
            <a:ext cx="10058400" cy="2992596"/>
          </a:xfrm>
        </p:spPr>
        <p:txBody>
          <a:bodyPr/>
          <a:lstStyle/>
          <a:p>
            <a:pPr>
              <a:buFont typeface="Wingdings" panose="05000000000000000000" pitchFamily="2" charset="2"/>
              <a:buChar char="§"/>
            </a:pPr>
            <a:r>
              <a:rPr lang="en-US" dirty="0">
                <a:latin typeface="Myriad Pro" panose="020B0503030403020204" pitchFamily="34" charset="0"/>
              </a:rPr>
              <a:t>Heavy menstrual bleeding (HMB) is estimated to affect approximately 18–38% of women of reproductive age and may increase in prevalence for women approaching menopause.</a:t>
            </a:r>
          </a:p>
          <a:p>
            <a:pPr>
              <a:buFont typeface="Wingdings" panose="05000000000000000000" pitchFamily="2" charset="2"/>
              <a:buChar char="§"/>
            </a:pPr>
            <a:r>
              <a:rPr lang="en-US" dirty="0">
                <a:latin typeface="Myriad Pro" panose="020B0503030403020204" pitchFamily="34" charset="0"/>
              </a:rPr>
              <a:t> With an average menstrual cycle of 29 days and a mean hemoglobin content of 12.8 g/dl the average iron loss was estimated to be about 0.55 mg/day. In HMB the loss is more severe.</a:t>
            </a:r>
          </a:p>
          <a:p>
            <a:pPr>
              <a:buFont typeface="Wingdings" panose="05000000000000000000" pitchFamily="2" charset="2"/>
              <a:buChar char="§"/>
            </a:pPr>
            <a:r>
              <a:rPr lang="en-US" dirty="0">
                <a:latin typeface="Myriad Pro" panose="020B0503030403020204" pitchFamily="34" charset="0"/>
              </a:rPr>
              <a:t>Women with HMB lose on average 5-6 times more iron per menstrual cycle than women with a normal blood loss, resulting in totally depleted iron stores and IDA.</a:t>
            </a:r>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sp>
        <p:nvSpPr>
          <p:cNvPr id="5" name="TextBox 4">
            <a:extLst>
              <a:ext uri="{FF2B5EF4-FFF2-40B4-BE49-F238E27FC236}">
                <a16:creationId xmlns:a16="http://schemas.microsoft.com/office/drawing/2014/main" id="{AB834D11-DBA5-4DAA-9093-F9A6C2885526}"/>
              </a:ext>
            </a:extLst>
          </p:cNvPr>
          <p:cNvSpPr txBox="1"/>
          <p:nvPr/>
        </p:nvSpPr>
        <p:spPr>
          <a:xfrm>
            <a:off x="6489577" y="5690048"/>
            <a:ext cx="5619565" cy="338554"/>
          </a:xfrm>
          <a:prstGeom prst="rect">
            <a:avLst/>
          </a:prstGeom>
          <a:noFill/>
        </p:spPr>
        <p:txBody>
          <a:bodyPr wrap="square">
            <a:spAutoFit/>
          </a:bodyPr>
          <a:lstStyle/>
          <a:p>
            <a:r>
              <a:rPr lang="en-US" sz="800" dirty="0">
                <a:latin typeface="Myriad Pro" panose="020B0503030403020204" pitchFamily="34" charset="0"/>
              </a:rPr>
              <a:t>A Review of Clinical Guidelines on the Management of Iron Deficiency and Iron-Deficiency Anemia in Women with Heavy Menstrual Bleeding: November 27, 2020</a:t>
            </a:r>
          </a:p>
        </p:txBody>
      </p:sp>
    </p:spTree>
    <p:extLst>
      <p:ext uri="{BB962C8B-B14F-4D97-AF65-F5344CB8AC3E}">
        <p14:creationId xmlns:p14="http://schemas.microsoft.com/office/powerpoint/2010/main" val="81260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B1E-AF31-4E3C-87AA-EF2BF685FAFC}"/>
              </a:ext>
            </a:extLst>
          </p:cNvPr>
          <p:cNvSpPr>
            <a:spLocks noGrp="1"/>
          </p:cNvSpPr>
          <p:nvPr>
            <p:ph type="title"/>
          </p:nvPr>
        </p:nvSpPr>
        <p:spPr/>
        <p:txBody>
          <a:bodyPr/>
          <a:lstStyle/>
          <a:p>
            <a:r>
              <a:rPr lang="en-US" dirty="0">
                <a:latin typeface="Myriad Pro" panose="020B0503030403020204" pitchFamily="34" charset="0"/>
              </a:rPr>
              <a:t>IDA in Pregnancy</a:t>
            </a:r>
          </a:p>
        </p:txBody>
      </p:sp>
      <p:sp>
        <p:nvSpPr>
          <p:cNvPr id="3" name="Content Placeholder 2">
            <a:extLst>
              <a:ext uri="{FF2B5EF4-FFF2-40B4-BE49-F238E27FC236}">
                <a16:creationId xmlns:a16="http://schemas.microsoft.com/office/drawing/2014/main" id="{985D704B-18E1-44E3-B190-5DF8A8FD6078}"/>
              </a:ext>
            </a:extLst>
          </p:cNvPr>
          <p:cNvSpPr>
            <a:spLocks noGrp="1"/>
          </p:cNvSpPr>
          <p:nvPr>
            <p:ph idx="1"/>
          </p:nvPr>
        </p:nvSpPr>
        <p:spPr>
          <a:xfrm>
            <a:off x="588702" y="2760598"/>
            <a:ext cx="5785874" cy="2360043"/>
          </a:xfrm>
        </p:spPr>
        <p:txBody>
          <a:bodyPr>
            <a:noAutofit/>
          </a:bodyPr>
          <a:lstStyle/>
          <a:p>
            <a:pPr>
              <a:buFont typeface="Wingdings" panose="05000000000000000000" pitchFamily="2" charset="2"/>
              <a:buChar char="§"/>
            </a:pPr>
            <a:r>
              <a:rPr lang="en-US" dirty="0">
                <a:latin typeface="Myriad Pro" panose="020B0503030403020204" pitchFamily="34" charset="0"/>
              </a:rPr>
              <a:t>During early pregnancy, body needs extra 35% iron to produce extra RBC.</a:t>
            </a:r>
          </a:p>
          <a:p>
            <a:pPr>
              <a:buFont typeface="Wingdings" panose="05000000000000000000" pitchFamily="2" charset="2"/>
              <a:buChar char="§"/>
            </a:pPr>
            <a:r>
              <a:rPr lang="en-US" dirty="0">
                <a:latin typeface="Myriad Pro" panose="020B0503030403020204" pitchFamily="34" charset="0"/>
              </a:rPr>
              <a:t>40 % of Women enter pregnancy without enough iron</a:t>
            </a:r>
          </a:p>
          <a:p>
            <a:pPr>
              <a:buFont typeface="Wingdings" panose="05000000000000000000" pitchFamily="2" charset="2"/>
              <a:buChar char="§"/>
            </a:pPr>
            <a:r>
              <a:rPr lang="en-US" dirty="0">
                <a:latin typeface="Myriad Pro" panose="020B0503030403020204" pitchFamily="34" charset="0"/>
              </a:rPr>
              <a:t>90% do not get enough iron during pregnancy</a:t>
            </a:r>
          </a:p>
          <a:p>
            <a:pPr>
              <a:buFont typeface="Wingdings" panose="05000000000000000000" pitchFamily="2" charset="2"/>
              <a:buChar char="§"/>
            </a:pPr>
            <a:r>
              <a:rPr lang="en-US" dirty="0">
                <a:latin typeface="Myriad Pro" panose="020B0503030403020204" pitchFamily="34" charset="0"/>
              </a:rPr>
              <a:t>26% of women are iron deficit after one week of delivery</a:t>
            </a:r>
          </a:p>
        </p:txBody>
      </p:sp>
      <p:graphicFrame>
        <p:nvGraphicFramePr>
          <p:cNvPr id="4" name="Content Placeholder 3">
            <a:extLst>
              <a:ext uri="{FF2B5EF4-FFF2-40B4-BE49-F238E27FC236}">
                <a16:creationId xmlns:a16="http://schemas.microsoft.com/office/drawing/2014/main" id="{4E3FA1B8-2761-4EC4-82C2-4AE8C175D1E2}"/>
              </a:ext>
            </a:extLst>
          </p:cNvPr>
          <p:cNvGraphicFramePr>
            <a:graphicFrameLocks/>
          </p:cNvGraphicFramePr>
          <p:nvPr>
            <p:extLst>
              <p:ext uri="{D42A27DB-BD31-4B8C-83A1-F6EECF244321}">
                <p14:modId xmlns:p14="http://schemas.microsoft.com/office/powerpoint/2010/main" val="2377440993"/>
              </p:ext>
            </p:extLst>
          </p:nvPr>
        </p:nvGraphicFramePr>
        <p:xfrm>
          <a:off x="6374576" y="2688331"/>
          <a:ext cx="5578728" cy="2651760"/>
        </p:xfrm>
        <a:graphic>
          <a:graphicData uri="http://schemas.openxmlformats.org/drawingml/2006/table">
            <a:tbl>
              <a:tblPr firstRow="1" bandRow="1">
                <a:tableStyleId>{5C22544A-7EE6-4342-B048-85BDC9FD1C3A}</a:tableStyleId>
              </a:tblPr>
              <a:tblGrid>
                <a:gridCol w="1859576">
                  <a:extLst>
                    <a:ext uri="{9D8B030D-6E8A-4147-A177-3AD203B41FA5}">
                      <a16:colId xmlns:a16="http://schemas.microsoft.com/office/drawing/2014/main" val="20000"/>
                    </a:ext>
                  </a:extLst>
                </a:gridCol>
                <a:gridCol w="1859576">
                  <a:extLst>
                    <a:ext uri="{9D8B030D-6E8A-4147-A177-3AD203B41FA5}">
                      <a16:colId xmlns:a16="http://schemas.microsoft.com/office/drawing/2014/main" val="20001"/>
                    </a:ext>
                  </a:extLst>
                </a:gridCol>
                <a:gridCol w="1859576">
                  <a:extLst>
                    <a:ext uri="{9D8B030D-6E8A-4147-A177-3AD203B41FA5}">
                      <a16:colId xmlns:a16="http://schemas.microsoft.com/office/drawing/2014/main" val="20002"/>
                    </a:ext>
                  </a:extLst>
                </a:gridCol>
              </a:tblGrid>
              <a:tr h="730609">
                <a:tc>
                  <a:txBody>
                    <a:bodyPr/>
                    <a:lstStyle/>
                    <a:p>
                      <a:pPr algn="ctr"/>
                      <a:r>
                        <a:rPr lang="en-US" sz="2400" dirty="0"/>
                        <a:t>Gestational</a:t>
                      </a:r>
                      <a:r>
                        <a:rPr lang="en-US" sz="2400" baseline="0" dirty="0"/>
                        <a:t> period</a:t>
                      </a:r>
                      <a:endParaRPr lang="en-US" sz="2400" dirty="0"/>
                    </a:p>
                  </a:txBody>
                  <a:tcPr/>
                </a:tc>
                <a:tc>
                  <a:txBody>
                    <a:bodyPr/>
                    <a:lstStyle/>
                    <a:p>
                      <a:pPr algn="ctr"/>
                      <a:r>
                        <a:rPr lang="en-US" sz="2400" dirty="0"/>
                        <a:t>Hemoglobin (g/dl)</a:t>
                      </a:r>
                    </a:p>
                  </a:txBody>
                  <a:tcPr/>
                </a:tc>
                <a:tc>
                  <a:txBody>
                    <a:bodyPr/>
                    <a:lstStyle/>
                    <a:p>
                      <a:pPr algn="ctr"/>
                      <a:r>
                        <a:rPr lang="en-US" sz="2400" dirty="0"/>
                        <a:t>Hematocrit</a:t>
                      </a:r>
                      <a:r>
                        <a:rPr lang="en-US" sz="2400" baseline="0" dirty="0"/>
                        <a:t> level (%)</a:t>
                      </a:r>
                      <a:endParaRPr lang="en-US" sz="2400" dirty="0"/>
                    </a:p>
                  </a:txBody>
                  <a:tcPr/>
                </a:tc>
                <a:extLst>
                  <a:ext uri="{0D108BD9-81ED-4DB2-BD59-A6C34878D82A}">
                    <a16:rowId xmlns:a16="http://schemas.microsoft.com/office/drawing/2014/main" val="10000"/>
                  </a:ext>
                </a:extLst>
              </a:tr>
              <a:tr h="405894">
                <a:tc>
                  <a:txBody>
                    <a:bodyPr/>
                    <a:lstStyle/>
                    <a:p>
                      <a:pPr algn="ctr"/>
                      <a:r>
                        <a:rPr lang="en-US" sz="2400" dirty="0"/>
                        <a:t>1</a:t>
                      </a:r>
                      <a:r>
                        <a:rPr lang="en-US" sz="2400" baseline="30000" dirty="0"/>
                        <a:t>st</a:t>
                      </a:r>
                      <a:r>
                        <a:rPr lang="en-US" sz="2400" baseline="0" dirty="0"/>
                        <a:t> trimester</a:t>
                      </a:r>
                      <a:endParaRPr lang="en-US" sz="2400" dirty="0"/>
                    </a:p>
                  </a:txBody>
                  <a:tcPr/>
                </a:tc>
                <a:tc>
                  <a:txBody>
                    <a:bodyPr/>
                    <a:lstStyle/>
                    <a:p>
                      <a:pPr algn="ctr"/>
                      <a:r>
                        <a:rPr lang="en-US" sz="2400" dirty="0"/>
                        <a:t>&lt;11</a:t>
                      </a:r>
                    </a:p>
                  </a:txBody>
                  <a:tcPr/>
                </a:tc>
                <a:tc>
                  <a:txBody>
                    <a:bodyPr/>
                    <a:lstStyle/>
                    <a:p>
                      <a:pPr algn="ctr"/>
                      <a:r>
                        <a:rPr lang="en-US" sz="2400" dirty="0"/>
                        <a:t>&lt;33</a:t>
                      </a:r>
                    </a:p>
                  </a:txBody>
                  <a:tcPr/>
                </a:tc>
                <a:extLst>
                  <a:ext uri="{0D108BD9-81ED-4DB2-BD59-A6C34878D82A}">
                    <a16:rowId xmlns:a16="http://schemas.microsoft.com/office/drawing/2014/main" val="10001"/>
                  </a:ext>
                </a:extLst>
              </a:tr>
              <a:tr h="405894">
                <a:tc>
                  <a:txBody>
                    <a:bodyPr/>
                    <a:lstStyle/>
                    <a:p>
                      <a:pPr algn="ctr"/>
                      <a:r>
                        <a:rPr lang="en-US" sz="2400" dirty="0"/>
                        <a:t>2</a:t>
                      </a:r>
                      <a:r>
                        <a:rPr lang="en-US" sz="2400" baseline="30000" dirty="0"/>
                        <a:t>nd</a:t>
                      </a:r>
                      <a:r>
                        <a:rPr lang="en-US" sz="2400" dirty="0"/>
                        <a:t> trimester</a:t>
                      </a:r>
                    </a:p>
                  </a:txBody>
                  <a:tcPr/>
                </a:tc>
                <a:tc>
                  <a:txBody>
                    <a:bodyPr/>
                    <a:lstStyle/>
                    <a:p>
                      <a:pPr algn="ctr"/>
                      <a:r>
                        <a:rPr lang="en-US" sz="2400" dirty="0"/>
                        <a:t>&lt;10.5</a:t>
                      </a:r>
                    </a:p>
                  </a:txBody>
                  <a:tcPr/>
                </a:tc>
                <a:tc>
                  <a:txBody>
                    <a:bodyPr/>
                    <a:lstStyle/>
                    <a:p>
                      <a:pPr algn="ctr"/>
                      <a:r>
                        <a:rPr lang="en-US" sz="2400" dirty="0"/>
                        <a:t>&lt;31</a:t>
                      </a:r>
                    </a:p>
                  </a:txBody>
                  <a:tcPr/>
                </a:tc>
                <a:extLst>
                  <a:ext uri="{0D108BD9-81ED-4DB2-BD59-A6C34878D82A}">
                    <a16:rowId xmlns:a16="http://schemas.microsoft.com/office/drawing/2014/main" val="10002"/>
                  </a:ext>
                </a:extLst>
              </a:tr>
              <a:tr h="405894">
                <a:tc>
                  <a:txBody>
                    <a:bodyPr/>
                    <a:lstStyle/>
                    <a:p>
                      <a:pPr algn="ctr"/>
                      <a:r>
                        <a:rPr lang="en-US" sz="2400" dirty="0"/>
                        <a:t>3</a:t>
                      </a:r>
                      <a:r>
                        <a:rPr lang="en-US" sz="2400" baseline="30000" dirty="0"/>
                        <a:t>rd</a:t>
                      </a:r>
                      <a:r>
                        <a:rPr lang="en-US" sz="2400" dirty="0"/>
                        <a:t> trimester</a:t>
                      </a:r>
                    </a:p>
                  </a:txBody>
                  <a:tcPr/>
                </a:tc>
                <a:tc>
                  <a:txBody>
                    <a:bodyPr/>
                    <a:lstStyle/>
                    <a:p>
                      <a:pPr algn="ctr"/>
                      <a:r>
                        <a:rPr lang="en-US" sz="2400" dirty="0"/>
                        <a:t>&lt;10.5-11</a:t>
                      </a:r>
                    </a:p>
                  </a:txBody>
                  <a:tcPr/>
                </a:tc>
                <a:tc>
                  <a:txBody>
                    <a:bodyPr/>
                    <a:lstStyle/>
                    <a:p>
                      <a:pPr algn="ctr"/>
                      <a:r>
                        <a:rPr lang="en-US" sz="2400" dirty="0"/>
                        <a:t>&lt;33</a:t>
                      </a:r>
                    </a:p>
                  </a:txBody>
                  <a:tcPr/>
                </a:tc>
                <a:extLst>
                  <a:ext uri="{0D108BD9-81ED-4DB2-BD59-A6C34878D82A}">
                    <a16:rowId xmlns:a16="http://schemas.microsoft.com/office/drawing/2014/main" val="10003"/>
                  </a:ext>
                </a:extLst>
              </a:tr>
              <a:tr h="405894">
                <a:tc>
                  <a:txBody>
                    <a:bodyPr/>
                    <a:lstStyle/>
                    <a:p>
                      <a:pPr algn="ctr"/>
                      <a:r>
                        <a:rPr lang="en-US" sz="2400" dirty="0"/>
                        <a:t>Postpartum </a:t>
                      </a:r>
                    </a:p>
                  </a:txBody>
                  <a:tcPr/>
                </a:tc>
                <a:tc>
                  <a:txBody>
                    <a:bodyPr/>
                    <a:lstStyle/>
                    <a:p>
                      <a:pPr algn="ctr"/>
                      <a:r>
                        <a:rPr lang="en-US" sz="2400" dirty="0"/>
                        <a:t>&lt;10</a:t>
                      </a:r>
                    </a:p>
                  </a:txBody>
                  <a:tcPr/>
                </a:tc>
                <a:tc>
                  <a:txBody>
                    <a:bodyPr/>
                    <a:lstStyle/>
                    <a:p>
                      <a:pPr algn="ctr"/>
                      <a:r>
                        <a:rPr lang="en-US" sz="2400" dirty="0"/>
                        <a:t>&lt;30</a:t>
                      </a:r>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B2E90583-E982-4075-B5BF-01C6D779BAB0}"/>
              </a:ext>
            </a:extLst>
          </p:cNvPr>
          <p:cNvSpPr txBox="1"/>
          <p:nvPr/>
        </p:nvSpPr>
        <p:spPr>
          <a:xfrm>
            <a:off x="6899806" y="1878555"/>
            <a:ext cx="4810432" cy="461665"/>
          </a:xfrm>
          <a:prstGeom prst="rect">
            <a:avLst/>
          </a:prstGeom>
          <a:noFill/>
        </p:spPr>
        <p:txBody>
          <a:bodyPr wrap="square">
            <a:spAutoFit/>
          </a:bodyPr>
          <a:lstStyle/>
          <a:p>
            <a:r>
              <a:rPr lang="en-US" sz="2400" dirty="0"/>
              <a:t>Hb cut off values during pregnancy</a:t>
            </a:r>
          </a:p>
        </p:txBody>
      </p:sp>
      <p:sp>
        <p:nvSpPr>
          <p:cNvPr id="11" name="TextBox 10">
            <a:extLst>
              <a:ext uri="{FF2B5EF4-FFF2-40B4-BE49-F238E27FC236}">
                <a16:creationId xmlns:a16="http://schemas.microsoft.com/office/drawing/2014/main" id="{91FEE475-6DDC-8D49-BF82-92E12FF3A8E3}"/>
              </a:ext>
            </a:extLst>
          </p:cNvPr>
          <p:cNvSpPr txBox="1"/>
          <p:nvPr/>
        </p:nvSpPr>
        <p:spPr>
          <a:xfrm>
            <a:off x="4486524" y="5875564"/>
            <a:ext cx="6094674"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Iron Deficiency and Iron Deficiency Anemia: Implications and Impact in Pregnancy, Fetal Development, and Early Childhood Parameters,2020</a:t>
            </a:r>
          </a:p>
        </p:txBody>
      </p:sp>
    </p:spTree>
    <p:extLst>
      <p:ext uri="{BB962C8B-B14F-4D97-AF65-F5344CB8AC3E}">
        <p14:creationId xmlns:p14="http://schemas.microsoft.com/office/powerpoint/2010/main" val="407219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0748" y="497453"/>
            <a:ext cx="8229600" cy="1041900"/>
          </a:xfrm>
        </p:spPr>
        <p:txBody>
          <a:bodyPr>
            <a:normAutofit/>
          </a:bodyPr>
          <a:lstStyle/>
          <a:p>
            <a:r>
              <a:rPr lang="en-US" dirty="0">
                <a:solidFill>
                  <a:schemeClr val="tx1"/>
                </a:solidFill>
                <a:latin typeface="Myriad Pro" panose="020B0503030403020204" pitchFamily="34" charset="0"/>
              </a:rPr>
              <a:t>IDA in Pregnancy</a:t>
            </a:r>
          </a:p>
        </p:txBody>
      </p:sp>
      <p:sp>
        <p:nvSpPr>
          <p:cNvPr id="3" name="Content Placeholder 2"/>
          <p:cNvSpPr>
            <a:spLocks noGrp="1"/>
          </p:cNvSpPr>
          <p:nvPr>
            <p:ph idx="1"/>
          </p:nvPr>
        </p:nvSpPr>
        <p:spPr>
          <a:xfrm>
            <a:off x="3453891" y="1976035"/>
            <a:ext cx="5029200" cy="4023360"/>
          </a:xfrm>
        </p:spPr>
        <p:txBody>
          <a:bodyPr/>
          <a:lstStyle/>
          <a:p>
            <a:r>
              <a:rPr lang="en-US" sz="2400" dirty="0">
                <a:solidFill>
                  <a:schemeClr val="tx1"/>
                </a:solidFill>
                <a:latin typeface="Myriad Pro" panose="020B0503030403020204" pitchFamily="34" charset="0"/>
              </a:rPr>
              <a:t>Factors related to IDA in pregnancy-</a:t>
            </a:r>
          </a:p>
          <a:p>
            <a:endParaRPr lang="en-US" sz="2400" dirty="0">
              <a:solidFill>
                <a:schemeClr val="tx1"/>
              </a:solidFill>
              <a:latin typeface="Myriad Pro" panose="020B0503030403020204" pitchFamily="34" charset="0"/>
            </a:endParaRPr>
          </a:p>
          <a:p>
            <a:pPr lvl="6">
              <a:buFont typeface="Wingdings" panose="05000000000000000000" pitchFamily="2" charset="2"/>
              <a:buChar char="v"/>
            </a:pPr>
            <a:r>
              <a:rPr lang="en-US" sz="2400" dirty="0">
                <a:solidFill>
                  <a:schemeClr val="tx1"/>
                </a:solidFill>
                <a:latin typeface="Myriad Pro" panose="020B0503030403020204" pitchFamily="34" charset="0"/>
              </a:rPr>
              <a:t>Increased fetal demand</a:t>
            </a:r>
          </a:p>
          <a:p>
            <a:pPr lvl="6">
              <a:buFont typeface="Wingdings" panose="05000000000000000000" pitchFamily="2" charset="2"/>
              <a:buChar char="v"/>
            </a:pPr>
            <a:r>
              <a:rPr lang="en-US" sz="2400" dirty="0">
                <a:solidFill>
                  <a:schemeClr val="tx1"/>
                </a:solidFill>
                <a:latin typeface="Myriad Pro" panose="020B0503030403020204" pitchFamily="34" charset="0"/>
              </a:rPr>
              <a:t>Decreased intake </a:t>
            </a:r>
          </a:p>
          <a:p>
            <a:pPr lvl="6">
              <a:buFont typeface="Wingdings" panose="05000000000000000000" pitchFamily="2" charset="2"/>
              <a:buChar char="v"/>
            </a:pPr>
            <a:r>
              <a:rPr lang="en-US" sz="2400" dirty="0">
                <a:solidFill>
                  <a:schemeClr val="tx1"/>
                </a:solidFill>
                <a:latin typeface="Myriad Pro" panose="020B0503030403020204" pitchFamily="34" charset="0"/>
              </a:rPr>
              <a:t>Multiparity</a:t>
            </a:r>
          </a:p>
          <a:p>
            <a:pPr lvl="6">
              <a:buFont typeface="Wingdings" panose="05000000000000000000" pitchFamily="2" charset="2"/>
              <a:buChar char="v"/>
            </a:pPr>
            <a:r>
              <a:rPr lang="en-US" sz="2400" dirty="0">
                <a:solidFill>
                  <a:schemeClr val="tx1"/>
                </a:solidFill>
                <a:latin typeface="Myriad Pro" panose="020B0503030403020204" pitchFamily="34" charset="0"/>
              </a:rPr>
              <a:t>Low birth spacing</a:t>
            </a:r>
          </a:p>
          <a:p>
            <a:pPr lvl="6">
              <a:buFont typeface="Wingdings" panose="05000000000000000000" pitchFamily="2" charset="2"/>
              <a:buChar char="v"/>
            </a:pPr>
            <a:r>
              <a:rPr lang="en-US" sz="2400" dirty="0">
                <a:solidFill>
                  <a:schemeClr val="tx1"/>
                </a:solidFill>
                <a:latin typeface="Myriad Pro" panose="020B0503030403020204" pitchFamily="34" charset="0"/>
              </a:rPr>
              <a:t>Early pregnancy</a:t>
            </a:r>
          </a:p>
          <a:p>
            <a:pPr lvl="6">
              <a:buFont typeface="Wingdings" panose="05000000000000000000" pitchFamily="2" charset="2"/>
              <a:buChar char="v"/>
            </a:pPr>
            <a:r>
              <a:rPr lang="en-US" sz="2400" dirty="0">
                <a:solidFill>
                  <a:schemeClr val="tx1"/>
                </a:solidFill>
                <a:latin typeface="Myriad Pro" panose="020B0503030403020204" pitchFamily="34" charset="0"/>
              </a:rPr>
              <a:t>Hyperemesis gravidarum</a:t>
            </a:r>
          </a:p>
          <a:p>
            <a:pPr lvl="6">
              <a:buFont typeface="Wingdings" panose="05000000000000000000" pitchFamily="2" charset="2"/>
              <a:buChar char="v"/>
            </a:pPr>
            <a:r>
              <a:rPr lang="en-US" sz="2400" dirty="0">
                <a:solidFill>
                  <a:schemeClr val="tx1"/>
                </a:solidFill>
                <a:latin typeface="Myriad Pro" panose="020B0503030403020204" pitchFamily="34" charset="0"/>
              </a:rPr>
              <a:t>Pre-pregnancy  anemia</a:t>
            </a:r>
          </a:p>
        </p:txBody>
      </p:sp>
    </p:spTree>
    <p:extLst>
      <p:ext uri="{BB962C8B-B14F-4D97-AF65-F5344CB8AC3E}">
        <p14:creationId xmlns:p14="http://schemas.microsoft.com/office/powerpoint/2010/main" val="211546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0" y="336918"/>
            <a:ext cx="10058400" cy="846489"/>
          </a:xfrm>
        </p:spPr>
        <p:txBody>
          <a:bodyPr/>
          <a:lstStyle/>
          <a:p>
            <a:r>
              <a:rPr lang="en-US" dirty="0">
                <a:solidFill>
                  <a:srgbClr val="9D0C0C"/>
                </a:solidFill>
              </a:rPr>
              <a:t>Complications of IDA in pregnancy</a:t>
            </a:r>
          </a:p>
        </p:txBody>
      </p:sp>
      <p:sp>
        <p:nvSpPr>
          <p:cNvPr id="3" name="Content Placeholder 2"/>
          <p:cNvSpPr>
            <a:spLocks noGrp="1"/>
          </p:cNvSpPr>
          <p:nvPr>
            <p:ph idx="1"/>
          </p:nvPr>
        </p:nvSpPr>
        <p:spPr>
          <a:xfrm>
            <a:off x="708999" y="1790428"/>
            <a:ext cx="10774001" cy="4645327"/>
          </a:xfrm>
        </p:spPr>
        <p:txBody>
          <a:bodyPr numCol="4">
            <a:normAutofit lnSpcReduction="10000"/>
          </a:bodyPr>
          <a:lstStyle/>
          <a:p>
            <a:pPr>
              <a:buFont typeface="Wingdings" panose="05000000000000000000" pitchFamily="2" charset="2"/>
              <a:buChar char="v"/>
            </a:pPr>
            <a:r>
              <a:rPr lang="en-US" b="1" dirty="0">
                <a:solidFill>
                  <a:schemeClr val="tx1"/>
                </a:solidFill>
              </a:rPr>
              <a:t>During Pregnancy</a:t>
            </a:r>
          </a:p>
          <a:p>
            <a:r>
              <a:rPr lang="en-US" dirty="0">
                <a:solidFill>
                  <a:schemeClr val="tx1"/>
                </a:solidFill>
              </a:rPr>
              <a:t>-Preeclampsia</a:t>
            </a:r>
          </a:p>
          <a:p>
            <a:r>
              <a:rPr lang="en-US" dirty="0">
                <a:solidFill>
                  <a:schemeClr val="tx1"/>
                </a:solidFill>
              </a:rPr>
              <a:t>-Intercurrent infection</a:t>
            </a:r>
          </a:p>
          <a:p>
            <a:r>
              <a:rPr lang="en-US" dirty="0">
                <a:solidFill>
                  <a:schemeClr val="tx1"/>
                </a:solidFill>
              </a:rPr>
              <a:t>-Heart failure </a:t>
            </a:r>
          </a:p>
          <a:p>
            <a:r>
              <a:rPr lang="en-US" dirty="0">
                <a:solidFill>
                  <a:schemeClr val="tx1"/>
                </a:solidFill>
              </a:rPr>
              <a:t>-Preterm labor</a:t>
            </a: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a:buFont typeface="Wingdings" panose="05000000000000000000" pitchFamily="2" charset="2"/>
              <a:buChar char="v"/>
            </a:pPr>
            <a:r>
              <a:rPr lang="en-US" b="1" dirty="0">
                <a:solidFill>
                  <a:schemeClr val="tx1"/>
                </a:solidFill>
              </a:rPr>
              <a:t>During Labor</a:t>
            </a:r>
          </a:p>
          <a:p>
            <a:r>
              <a:rPr lang="en-US" dirty="0">
                <a:solidFill>
                  <a:schemeClr val="tx1"/>
                </a:solidFill>
              </a:rPr>
              <a:t>-Uterine inertia</a:t>
            </a:r>
          </a:p>
          <a:p>
            <a:r>
              <a:rPr lang="en-US" dirty="0">
                <a:solidFill>
                  <a:schemeClr val="tx1"/>
                </a:solidFill>
              </a:rPr>
              <a:t>-Postpartum hemorrhage</a:t>
            </a:r>
          </a:p>
          <a:p>
            <a:r>
              <a:rPr lang="en-US" dirty="0">
                <a:solidFill>
                  <a:schemeClr val="tx1"/>
                </a:solidFill>
              </a:rPr>
              <a:t>-Cardiac failure</a:t>
            </a:r>
          </a:p>
          <a:p>
            <a:r>
              <a:rPr lang="en-US" dirty="0">
                <a:solidFill>
                  <a:schemeClr val="tx1"/>
                </a:solidFill>
              </a:rPr>
              <a:t>-Shock</a:t>
            </a:r>
          </a:p>
          <a:p>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a:buFont typeface="Wingdings" panose="05000000000000000000" pitchFamily="2" charset="2"/>
              <a:buChar char="v"/>
            </a:pPr>
            <a:r>
              <a:rPr lang="en-US" b="1" dirty="0">
                <a:solidFill>
                  <a:schemeClr val="tx1"/>
                </a:solidFill>
              </a:rPr>
              <a:t>During Puerperium:</a:t>
            </a:r>
            <a:endParaRPr lang="en-US" dirty="0">
              <a:solidFill>
                <a:schemeClr val="tx1"/>
              </a:solidFill>
            </a:endParaRPr>
          </a:p>
          <a:p>
            <a:r>
              <a:rPr lang="en-US" dirty="0">
                <a:solidFill>
                  <a:schemeClr val="tx1"/>
                </a:solidFill>
              </a:rPr>
              <a:t>-Puerperal sepsis </a:t>
            </a:r>
          </a:p>
          <a:p>
            <a:r>
              <a:rPr lang="en-US" dirty="0">
                <a:solidFill>
                  <a:schemeClr val="tx1"/>
                </a:solidFill>
              </a:rPr>
              <a:t>-Subinvolution </a:t>
            </a:r>
          </a:p>
          <a:p>
            <a:r>
              <a:rPr lang="en-US" dirty="0">
                <a:solidFill>
                  <a:schemeClr val="tx1"/>
                </a:solidFill>
              </a:rPr>
              <a:t>-Poor lactation</a:t>
            </a:r>
          </a:p>
          <a:p>
            <a:r>
              <a:rPr lang="en-US" dirty="0">
                <a:solidFill>
                  <a:schemeClr val="tx1"/>
                </a:solidFill>
              </a:rPr>
              <a:t>-Puerperal venous thrombosis</a:t>
            </a:r>
          </a:p>
          <a:p>
            <a:r>
              <a:rPr lang="en-US" dirty="0">
                <a:solidFill>
                  <a:schemeClr val="tx1"/>
                </a:solidFill>
              </a:rPr>
              <a:t>-Pulmonary embolism</a:t>
            </a:r>
          </a:p>
          <a:p>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a:buFont typeface="Wingdings" panose="05000000000000000000" pitchFamily="2" charset="2"/>
              <a:buChar char="v"/>
            </a:pPr>
            <a:r>
              <a:rPr lang="en-US" b="1" dirty="0">
                <a:solidFill>
                  <a:schemeClr val="tx1"/>
                </a:solidFill>
              </a:rPr>
              <a:t>Effects on baby</a:t>
            </a:r>
          </a:p>
          <a:p>
            <a:pPr marL="0" indent="0">
              <a:buNone/>
            </a:pPr>
            <a:r>
              <a:rPr lang="en-US" dirty="0">
                <a:solidFill>
                  <a:schemeClr val="tx1"/>
                </a:solidFill>
              </a:rPr>
              <a:t>-IUGR</a:t>
            </a:r>
          </a:p>
          <a:p>
            <a:pPr marL="0" indent="0">
              <a:buNone/>
            </a:pPr>
            <a:r>
              <a:rPr lang="en-US" dirty="0">
                <a:solidFill>
                  <a:schemeClr val="tx1"/>
                </a:solidFill>
              </a:rPr>
              <a:t>-Low birth weight</a:t>
            </a:r>
          </a:p>
          <a:p>
            <a:pPr marL="0" indent="0">
              <a:buNone/>
            </a:pPr>
            <a:r>
              <a:rPr lang="en-US" dirty="0">
                <a:solidFill>
                  <a:schemeClr val="tx1"/>
                </a:solidFill>
              </a:rPr>
              <a:t>-Poor cognitive functions</a:t>
            </a:r>
          </a:p>
          <a:p>
            <a:pPr marL="0" indent="0">
              <a:buNone/>
            </a:pPr>
            <a:r>
              <a:rPr lang="en-US" dirty="0">
                <a:solidFill>
                  <a:schemeClr val="tx1"/>
                </a:solidFill>
              </a:rPr>
              <a:t>-Increased perinatal loss</a:t>
            </a:r>
          </a:p>
          <a:p>
            <a:pPr marL="0" indent="0">
              <a:buNone/>
            </a:pPr>
            <a:endParaRPr lang="en-US" dirty="0">
              <a:solidFill>
                <a:schemeClr val="tx1"/>
              </a:solidFill>
            </a:endParaRPr>
          </a:p>
          <a:p>
            <a:pPr marL="0" indent="0">
              <a:buNone/>
            </a:pPr>
            <a:endParaRPr lang="en-US" b="1" dirty="0">
              <a:solidFill>
                <a:schemeClr val="tx1"/>
              </a:solidFill>
            </a:endParaRPr>
          </a:p>
          <a:p>
            <a:endParaRPr lang="en-US" dirty="0"/>
          </a:p>
          <a:p>
            <a:endParaRPr lang="en-US" dirty="0"/>
          </a:p>
        </p:txBody>
      </p:sp>
      <p:graphicFrame>
        <p:nvGraphicFramePr>
          <p:cNvPr id="4" name="Table 3">
            <a:extLst>
              <a:ext uri="{FF2B5EF4-FFF2-40B4-BE49-F238E27FC236}">
                <a16:creationId xmlns:a16="http://schemas.microsoft.com/office/drawing/2014/main" id="{7D1991D1-0B75-555B-1AE8-5F8C66BBCE61}"/>
              </a:ext>
            </a:extLst>
          </p:cNvPr>
          <p:cNvGraphicFramePr>
            <a:graphicFrameLocks noGrp="1"/>
          </p:cNvGraphicFramePr>
          <p:nvPr>
            <p:extLst>
              <p:ext uri="{D42A27DB-BD31-4B8C-83A1-F6EECF244321}">
                <p14:modId xmlns:p14="http://schemas.microsoft.com/office/powerpoint/2010/main" val="2122679646"/>
              </p:ext>
            </p:extLst>
          </p:nvPr>
        </p:nvGraphicFramePr>
        <p:xfrm>
          <a:off x="562592" y="1702918"/>
          <a:ext cx="2684206" cy="3377380"/>
        </p:xfrm>
        <a:graphic>
          <a:graphicData uri="http://schemas.openxmlformats.org/drawingml/2006/table">
            <a:tbl>
              <a:tblPr/>
              <a:tblGrid>
                <a:gridCol w="2684206">
                  <a:extLst>
                    <a:ext uri="{9D8B030D-6E8A-4147-A177-3AD203B41FA5}">
                      <a16:colId xmlns:a16="http://schemas.microsoft.com/office/drawing/2014/main" val="4264478567"/>
                    </a:ext>
                  </a:extLst>
                </a:gridCol>
              </a:tblGrid>
              <a:tr h="337738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43207607"/>
                  </a:ext>
                </a:extLst>
              </a:tr>
            </a:tbl>
          </a:graphicData>
        </a:graphic>
      </p:graphicFrame>
      <p:graphicFrame>
        <p:nvGraphicFramePr>
          <p:cNvPr id="5" name="Table 4">
            <a:extLst>
              <a:ext uri="{FF2B5EF4-FFF2-40B4-BE49-F238E27FC236}">
                <a16:creationId xmlns:a16="http://schemas.microsoft.com/office/drawing/2014/main" id="{FC3FC20D-57D3-FFC7-C084-3B9B5E762F27}"/>
              </a:ext>
            </a:extLst>
          </p:cNvPr>
          <p:cNvGraphicFramePr>
            <a:graphicFrameLocks noGrp="1"/>
          </p:cNvGraphicFramePr>
          <p:nvPr>
            <p:extLst>
              <p:ext uri="{D42A27DB-BD31-4B8C-83A1-F6EECF244321}">
                <p14:modId xmlns:p14="http://schemas.microsoft.com/office/powerpoint/2010/main" val="1618908985"/>
              </p:ext>
            </p:extLst>
          </p:nvPr>
        </p:nvGraphicFramePr>
        <p:xfrm>
          <a:off x="3350038" y="1702918"/>
          <a:ext cx="2477727" cy="3377380"/>
        </p:xfrm>
        <a:graphic>
          <a:graphicData uri="http://schemas.openxmlformats.org/drawingml/2006/table">
            <a:tbl>
              <a:tblPr/>
              <a:tblGrid>
                <a:gridCol w="2477727">
                  <a:extLst>
                    <a:ext uri="{9D8B030D-6E8A-4147-A177-3AD203B41FA5}">
                      <a16:colId xmlns:a16="http://schemas.microsoft.com/office/drawing/2014/main" val="4264478567"/>
                    </a:ext>
                  </a:extLst>
                </a:gridCol>
              </a:tblGrid>
              <a:tr h="337738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43207607"/>
                  </a:ext>
                </a:extLst>
              </a:tr>
            </a:tbl>
          </a:graphicData>
        </a:graphic>
      </p:graphicFrame>
      <p:graphicFrame>
        <p:nvGraphicFramePr>
          <p:cNvPr id="6" name="Table 5">
            <a:extLst>
              <a:ext uri="{FF2B5EF4-FFF2-40B4-BE49-F238E27FC236}">
                <a16:creationId xmlns:a16="http://schemas.microsoft.com/office/drawing/2014/main" id="{AB3C3CFB-A726-F4F5-E81B-D6A123317170}"/>
              </a:ext>
            </a:extLst>
          </p:cNvPr>
          <p:cNvGraphicFramePr>
            <a:graphicFrameLocks noGrp="1"/>
          </p:cNvGraphicFramePr>
          <p:nvPr>
            <p:extLst>
              <p:ext uri="{D42A27DB-BD31-4B8C-83A1-F6EECF244321}">
                <p14:modId xmlns:p14="http://schemas.microsoft.com/office/powerpoint/2010/main" val="131820159"/>
              </p:ext>
            </p:extLst>
          </p:nvPr>
        </p:nvGraphicFramePr>
        <p:xfrm>
          <a:off x="5931004" y="1702918"/>
          <a:ext cx="2580967" cy="3377380"/>
        </p:xfrm>
        <a:graphic>
          <a:graphicData uri="http://schemas.openxmlformats.org/drawingml/2006/table">
            <a:tbl>
              <a:tblPr/>
              <a:tblGrid>
                <a:gridCol w="2580967">
                  <a:extLst>
                    <a:ext uri="{9D8B030D-6E8A-4147-A177-3AD203B41FA5}">
                      <a16:colId xmlns:a16="http://schemas.microsoft.com/office/drawing/2014/main" val="4264478567"/>
                    </a:ext>
                  </a:extLst>
                </a:gridCol>
              </a:tblGrid>
              <a:tr h="337738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43207607"/>
                  </a:ext>
                </a:extLst>
              </a:tr>
            </a:tbl>
          </a:graphicData>
        </a:graphic>
      </p:graphicFrame>
      <p:graphicFrame>
        <p:nvGraphicFramePr>
          <p:cNvPr id="7" name="Table 6">
            <a:extLst>
              <a:ext uri="{FF2B5EF4-FFF2-40B4-BE49-F238E27FC236}">
                <a16:creationId xmlns:a16="http://schemas.microsoft.com/office/drawing/2014/main" id="{A6709E77-B328-63D3-659A-FF5237A487C0}"/>
              </a:ext>
            </a:extLst>
          </p:cNvPr>
          <p:cNvGraphicFramePr>
            <a:graphicFrameLocks noGrp="1"/>
          </p:cNvGraphicFramePr>
          <p:nvPr>
            <p:extLst>
              <p:ext uri="{D42A27DB-BD31-4B8C-83A1-F6EECF244321}">
                <p14:modId xmlns:p14="http://schemas.microsoft.com/office/powerpoint/2010/main" val="433140560"/>
              </p:ext>
            </p:extLst>
          </p:nvPr>
        </p:nvGraphicFramePr>
        <p:xfrm>
          <a:off x="8615210" y="1724523"/>
          <a:ext cx="3031100" cy="3377380"/>
        </p:xfrm>
        <a:graphic>
          <a:graphicData uri="http://schemas.openxmlformats.org/drawingml/2006/table">
            <a:tbl>
              <a:tblPr/>
              <a:tblGrid>
                <a:gridCol w="3031100">
                  <a:extLst>
                    <a:ext uri="{9D8B030D-6E8A-4147-A177-3AD203B41FA5}">
                      <a16:colId xmlns:a16="http://schemas.microsoft.com/office/drawing/2014/main" val="4264478567"/>
                    </a:ext>
                  </a:extLst>
                </a:gridCol>
              </a:tblGrid>
              <a:tr h="337738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43207607"/>
                  </a:ext>
                </a:extLst>
              </a:tr>
            </a:tbl>
          </a:graphicData>
        </a:graphic>
      </p:graphicFrame>
      <p:sp>
        <p:nvSpPr>
          <p:cNvPr id="9" name="TextBox 8">
            <a:extLst>
              <a:ext uri="{FF2B5EF4-FFF2-40B4-BE49-F238E27FC236}">
                <a16:creationId xmlns:a16="http://schemas.microsoft.com/office/drawing/2014/main" id="{EA9DD3AE-C9BA-4AF4-A0A5-EAECEB8FA206}"/>
              </a:ext>
            </a:extLst>
          </p:cNvPr>
          <p:cNvSpPr txBox="1"/>
          <p:nvPr/>
        </p:nvSpPr>
        <p:spPr>
          <a:xfrm>
            <a:off x="5464711" y="5599809"/>
            <a:ext cx="6094520" cy="430887"/>
          </a:xfrm>
          <a:prstGeom prst="rect">
            <a:avLst/>
          </a:prstGeom>
          <a:noFill/>
        </p:spPr>
        <p:txBody>
          <a:bodyPr wrap="square">
            <a:spAutoFit/>
          </a:bodyPr>
          <a:lstStyle/>
          <a:p>
            <a:r>
              <a:rPr lang="en-US" sz="1050" dirty="0"/>
              <a:t>Iron Deficiency and Iron Deficiency Anemia: Implications and Impact in Pregnancy, Fetal Development, and Early Childhood Parameters,2020</a:t>
            </a:r>
          </a:p>
        </p:txBody>
      </p:sp>
    </p:spTree>
    <p:extLst>
      <p:ext uri="{BB962C8B-B14F-4D97-AF65-F5344CB8AC3E}">
        <p14:creationId xmlns:p14="http://schemas.microsoft.com/office/powerpoint/2010/main" val="33409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AF47-2E7B-1C93-1631-500F5F7831CE}"/>
              </a:ext>
            </a:extLst>
          </p:cNvPr>
          <p:cNvSpPr>
            <a:spLocks noGrp="1"/>
          </p:cNvSpPr>
          <p:nvPr>
            <p:ph type="title"/>
          </p:nvPr>
        </p:nvSpPr>
        <p:spPr>
          <a:xfrm>
            <a:off x="1129085" y="381663"/>
            <a:ext cx="10058400" cy="775252"/>
          </a:xfrm>
        </p:spPr>
        <p:txBody>
          <a:bodyPr/>
          <a:lstStyle/>
          <a:p>
            <a:r>
              <a:rPr lang="en-US" dirty="0"/>
              <a:t>Severity of Anemia</a:t>
            </a:r>
          </a:p>
        </p:txBody>
      </p:sp>
      <p:graphicFrame>
        <p:nvGraphicFramePr>
          <p:cNvPr id="6" name="Table 10">
            <a:extLst>
              <a:ext uri="{FF2B5EF4-FFF2-40B4-BE49-F238E27FC236}">
                <a16:creationId xmlns:a16="http://schemas.microsoft.com/office/drawing/2014/main" id="{68946CF2-1DF4-14F6-ED94-868D01FD9015}"/>
              </a:ext>
            </a:extLst>
          </p:cNvPr>
          <p:cNvGraphicFramePr>
            <a:graphicFrameLocks noGrp="1"/>
          </p:cNvGraphicFramePr>
          <p:nvPr>
            <p:ph idx="1"/>
            <p:extLst>
              <p:ext uri="{D42A27DB-BD31-4B8C-83A1-F6EECF244321}">
                <p14:modId xmlns:p14="http://schemas.microsoft.com/office/powerpoint/2010/main" val="425859774"/>
              </p:ext>
            </p:extLst>
          </p:nvPr>
        </p:nvGraphicFramePr>
        <p:xfrm>
          <a:off x="1439186" y="1630017"/>
          <a:ext cx="9668788" cy="2755226"/>
        </p:xfrm>
        <a:graphic>
          <a:graphicData uri="http://schemas.openxmlformats.org/drawingml/2006/table">
            <a:tbl>
              <a:tblPr firstRow="1" bandRow="1">
                <a:tableStyleId>{5C22544A-7EE6-4342-B048-85BDC9FD1C3A}</a:tableStyleId>
              </a:tblPr>
              <a:tblGrid>
                <a:gridCol w="2417197">
                  <a:extLst>
                    <a:ext uri="{9D8B030D-6E8A-4147-A177-3AD203B41FA5}">
                      <a16:colId xmlns:a16="http://schemas.microsoft.com/office/drawing/2014/main" val="3952135938"/>
                    </a:ext>
                  </a:extLst>
                </a:gridCol>
                <a:gridCol w="2417197">
                  <a:extLst>
                    <a:ext uri="{9D8B030D-6E8A-4147-A177-3AD203B41FA5}">
                      <a16:colId xmlns:a16="http://schemas.microsoft.com/office/drawing/2014/main" val="1732379746"/>
                    </a:ext>
                  </a:extLst>
                </a:gridCol>
                <a:gridCol w="2417197">
                  <a:extLst>
                    <a:ext uri="{9D8B030D-6E8A-4147-A177-3AD203B41FA5}">
                      <a16:colId xmlns:a16="http://schemas.microsoft.com/office/drawing/2014/main" val="140592156"/>
                    </a:ext>
                  </a:extLst>
                </a:gridCol>
                <a:gridCol w="2417197">
                  <a:extLst>
                    <a:ext uri="{9D8B030D-6E8A-4147-A177-3AD203B41FA5}">
                      <a16:colId xmlns:a16="http://schemas.microsoft.com/office/drawing/2014/main" val="1880809187"/>
                    </a:ext>
                  </a:extLst>
                </a:gridCol>
              </a:tblGrid>
              <a:tr h="1208599">
                <a:tc>
                  <a:txBody>
                    <a:bodyPr/>
                    <a:lstStyle/>
                    <a:p>
                      <a:pPr algn="ctr"/>
                      <a:r>
                        <a:rPr lang="en-US" sz="2400" dirty="0">
                          <a:latin typeface="Myriad Pro" panose="020B0503030403020204" pitchFamily="34" charset="0"/>
                        </a:rPr>
                        <a:t>Severity of Anemia</a:t>
                      </a:r>
                    </a:p>
                  </a:txBody>
                  <a:tcPr>
                    <a:solidFill>
                      <a:schemeClr val="accent2"/>
                    </a:solidFill>
                  </a:tcPr>
                </a:tc>
                <a:tc>
                  <a:txBody>
                    <a:bodyPr/>
                    <a:lstStyle/>
                    <a:p>
                      <a:pPr algn="ctr"/>
                      <a:r>
                        <a:rPr lang="en-US" sz="2400" dirty="0">
                          <a:latin typeface="Myriad Pro" panose="020B0503030403020204" pitchFamily="34" charset="0"/>
                        </a:rPr>
                        <a:t>Hb level for men (g/dl)</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Hb level for Non-</a:t>
                      </a:r>
                      <a:r>
                        <a:rPr kumimoji="0" lang="en-US" sz="24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pg</a:t>
                      </a:r>
                      <a:r>
                        <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women (g/dl)</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Hb level for </a:t>
                      </a:r>
                      <a:r>
                        <a:rPr kumimoji="0" lang="en-US" sz="24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pg</a:t>
                      </a:r>
                      <a:r>
                        <a:rPr kumimoji="0" 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women (g/dl)</a:t>
                      </a:r>
                    </a:p>
                    <a:p>
                      <a:pPr algn="ctr"/>
                      <a:endParaRPr lang="en-US" sz="2400" dirty="0">
                        <a:latin typeface="Myriad Pro" panose="020B0503030403020204" pitchFamily="34" charset="0"/>
                      </a:endParaRPr>
                    </a:p>
                  </a:txBody>
                  <a:tcPr>
                    <a:solidFill>
                      <a:schemeClr val="accent2"/>
                    </a:solidFill>
                  </a:tcPr>
                </a:tc>
                <a:extLst>
                  <a:ext uri="{0D108BD9-81ED-4DB2-BD59-A6C34878D82A}">
                    <a16:rowId xmlns:a16="http://schemas.microsoft.com/office/drawing/2014/main" val="1305464856"/>
                  </a:ext>
                </a:extLst>
              </a:tr>
              <a:tr h="556591">
                <a:tc>
                  <a:txBody>
                    <a:bodyPr/>
                    <a:lstStyle/>
                    <a:p>
                      <a:pPr algn="ctr"/>
                      <a:r>
                        <a:rPr lang="en-US" sz="2400" dirty="0">
                          <a:latin typeface="Myriad Pro" panose="020B0503030403020204" pitchFamily="34" charset="0"/>
                        </a:rPr>
                        <a:t>Mild</a:t>
                      </a:r>
                    </a:p>
                  </a:txBody>
                  <a:tcPr/>
                </a:tc>
                <a:tc>
                  <a:txBody>
                    <a:bodyPr/>
                    <a:lstStyle/>
                    <a:p>
                      <a:pPr algn="ctr"/>
                      <a:r>
                        <a:rPr lang="en-US" sz="2400" dirty="0">
                          <a:latin typeface="Myriad Pro" panose="020B0503030403020204" pitchFamily="34" charset="0"/>
                        </a:rPr>
                        <a:t>11-12.9</a:t>
                      </a:r>
                    </a:p>
                  </a:txBody>
                  <a:tcPr/>
                </a:tc>
                <a:tc>
                  <a:txBody>
                    <a:bodyPr/>
                    <a:lstStyle/>
                    <a:p>
                      <a:pPr algn="ctr"/>
                      <a:r>
                        <a:rPr lang="en-US" sz="2400" dirty="0">
                          <a:latin typeface="Myriad Pro" panose="020B0503030403020204" pitchFamily="34" charset="0"/>
                        </a:rPr>
                        <a:t>11-11.9</a:t>
                      </a:r>
                    </a:p>
                  </a:txBody>
                  <a:tcPr/>
                </a:tc>
                <a:tc>
                  <a:txBody>
                    <a:bodyPr/>
                    <a:lstStyle/>
                    <a:p>
                      <a:pPr algn="ctr"/>
                      <a:r>
                        <a:rPr lang="en-US" sz="2400" dirty="0">
                          <a:latin typeface="Myriad Pro" panose="020B0503030403020204" pitchFamily="34" charset="0"/>
                        </a:rPr>
                        <a:t>10-10.9</a:t>
                      </a:r>
                    </a:p>
                  </a:txBody>
                  <a:tcPr/>
                </a:tc>
                <a:extLst>
                  <a:ext uri="{0D108BD9-81ED-4DB2-BD59-A6C34878D82A}">
                    <a16:rowId xmlns:a16="http://schemas.microsoft.com/office/drawing/2014/main" val="3683981893"/>
                  </a:ext>
                </a:extLst>
              </a:tr>
              <a:tr h="495018">
                <a:tc>
                  <a:txBody>
                    <a:bodyPr/>
                    <a:lstStyle/>
                    <a:p>
                      <a:pPr algn="ctr"/>
                      <a:r>
                        <a:rPr lang="en-US" sz="2400" dirty="0">
                          <a:latin typeface="Myriad Pro" panose="020B0503030403020204" pitchFamily="34" charset="0"/>
                        </a:rPr>
                        <a:t>Moderate</a:t>
                      </a:r>
                    </a:p>
                  </a:txBody>
                  <a:tcPr/>
                </a:tc>
                <a:tc>
                  <a:txBody>
                    <a:bodyPr/>
                    <a:lstStyle/>
                    <a:p>
                      <a:pPr algn="ctr"/>
                      <a:r>
                        <a:rPr lang="en-US" sz="2400" dirty="0">
                          <a:latin typeface="Myriad Pro" panose="020B0503030403020204" pitchFamily="34" charset="0"/>
                        </a:rPr>
                        <a:t>8-10.9</a:t>
                      </a:r>
                    </a:p>
                  </a:txBody>
                  <a:tcPr/>
                </a:tc>
                <a:tc>
                  <a:txBody>
                    <a:bodyPr/>
                    <a:lstStyle/>
                    <a:p>
                      <a:pPr algn="ctr"/>
                      <a:r>
                        <a:rPr lang="en-US" sz="2400" dirty="0">
                          <a:latin typeface="Myriad Pro" panose="020B0503030403020204" pitchFamily="34" charset="0"/>
                        </a:rPr>
                        <a:t>8-10.9</a:t>
                      </a:r>
                    </a:p>
                  </a:txBody>
                  <a:tcPr/>
                </a:tc>
                <a:tc>
                  <a:txBody>
                    <a:bodyPr/>
                    <a:lstStyle/>
                    <a:p>
                      <a:pPr algn="ctr"/>
                      <a:r>
                        <a:rPr lang="en-US" sz="2400" dirty="0">
                          <a:latin typeface="Myriad Pro" panose="020B0503030403020204" pitchFamily="34" charset="0"/>
                        </a:rPr>
                        <a:t>7-7.9</a:t>
                      </a:r>
                    </a:p>
                  </a:txBody>
                  <a:tcPr/>
                </a:tc>
                <a:extLst>
                  <a:ext uri="{0D108BD9-81ED-4DB2-BD59-A6C34878D82A}">
                    <a16:rowId xmlns:a16="http://schemas.microsoft.com/office/drawing/2014/main" val="1133131060"/>
                  </a:ext>
                </a:extLst>
              </a:tr>
              <a:tr h="495018">
                <a:tc>
                  <a:txBody>
                    <a:bodyPr/>
                    <a:lstStyle/>
                    <a:p>
                      <a:pPr algn="ctr"/>
                      <a:r>
                        <a:rPr lang="en-US" sz="2400" dirty="0">
                          <a:latin typeface="Myriad Pro" panose="020B0503030403020204" pitchFamily="34" charset="0"/>
                        </a:rPr>
                        <a:t>Severe</a:t>
                      </a:r>
                    </a:p>
                  </a:txBody>
                  <a:tcPr/>
                </a:tc>
                <a:tc>
                  <a:txBody>
                    <a:bodyPr/>
                    <a:lstStyle/>
                    <a:p>
                      <a:pPr algn="ctr"/>
                      <a:r>
                        <a:rPr lang="en-US" sz="2400" dirty="0">
                          <a:latin typeface="Myriad Pro" panose="020B0503030403020204" pitchFamily="34" charset="0"/>
                        </a:rPr>
                        <a:t>&lt; 8.0</a:t>
                      </a:r>
                    </a:p>
                  </a:txBody>
                  <a:tcPr/>
                </a:tc>
                <a:tc>
                  <a:txBody>
                    <a:bodyPr/>
                    <a:lstStyle/>
                    <a:p>
                      <a:pPr algn="ctr"/>
                      <a:r>
                        <a:rPr lang="en-US" sz="2400" dirty="0">
                          <a:latin typeface="Myriad Pro" panose="020B0503030403020204" pitchFamily="34" charset="0"/>
                        </a:rPr>
                        <a:t>&lt;8</a:t>
                      </a:r>
                    </a:p>
                  </a:txBody>
                  <a:tcPr/>
                </a:tc>
                <a:tc>
                  <a:txBody>
                    <a:bodyPr/>
                    <a:lstStyle/>
                    <a:p>
                      <a:pPr algn="ctr"/>
                      <a:r>
                        <a:rPr lang="en-US" sz="2400" dirty="0">
                          <a:latin typeface="Myriad Pro" panose="020B0503030403020204" pitchFamily="34" charset="0"/>
                        </a:rPr>
                        <a:t>&lt;7</a:t>
                      </a:r>
                    </a:p>
                  </a:txBody>
                  <a:tcPr/>
                </a:tc>
                <a:extLst>
                  <a:ext uri="{0D108BD9-81ED-4DB2-BD59-A6C34878D82A}">
                    <a16:rowId xmlns:a16="http://schemas.microsoft.com/office/drawing/2014/main" val="3893493618"/>
                  </a:ext>
                </a:extLst>
              </a:tr>
            </a:tbl>
          </a:graphicData>
        </a:graphic>
      </p:graphicFrame>
      <p:sp>
        <p:nvSpPr>
          <p:cNvPr id="5" name="TextBox 4">
            <a:extLst>
              <a:ext uri="{FF2B5EF4-FFF2-40B4-BE49-F238E27FC236}">
                <a16:creationId xmlns:a16="http://schemas.microsoft.com/office/drawing/2014/main" id="{81E1E9E4-B501-EB7B-6571-A996CA2D9C55}"/>
              </a:ext>
            </a:extLst>
          </p:cNvPr>
          <p:cNvSpPr txBox="1"/>
          <p:nvPr/>
        </p:nvSpPr>
        <p:spPr>
          <a:xfrm>
            <a:off x="1669776" y="4691368"/>
            <a:ext cx="9438198" cy="646331"/>
          </a:xfrm>
          <a:prstGeom prst="rect">
            <a:avLst/>
          </a:prstGeom>
          <a:noFill/>
        </p:spPr>
        <p:txBody>
          <a:bodyPr wrap="square">
            <a:spAutoFit/>
          </a:bodyPr>
          <a:lstStyle/>
          <a:p>
            <a:pPr marL="285750" indent="-285750">
              <a:buFont typeface="Wingdings" panose="05000000000000000000" pitchFamily="2" charset="2"/>
              <a:buChar char="v"/>
            </a:pPr>
            <a:r>
              <a:rPr lang="en-US" dirty="0">
                <a:latin typeface="Myriad Pro" panose="020B0503030403020204" pitchFamily="34" charset="0"/>
              </a:rPr>
              <a:t>"Mild" is a misnomer: iron deficiency is already advanced by the time </a:t>
            </a:r>
            <a:r>
              <a:rPr lang="en-US" dirty="0" err="1">
                <a:latin typeface="Myriad Pro" panose="020B0503030403020204" pitchFamily="34" charset="0"/>
              </a:rPr>
              <a:t>anaemia</a:t>
            </a:r>
            <a:r>
              <a:rPr lang="en-US" dirty="0">
                <a:latin typeface="Myriad Pro" panose="020B0503030403020204" pitchFamily="34" charset="0"/>
              </a:rPr>
              <a:t> is detected. The deficiency has consequences even when no anemia is clinically apparent.</a:t>
            </a:r>
          </a:p>
        </p:txBody>
      </p:sp>
      <p:sp>
        <p:nvSpPr>
          <p:cNvPr id="8" name="TextBox 7">
            <a:extLst>
              <a:ext uri="{FF2B5EF4-FFF2-40B4-BE49-F238E27FC236}">
                <a16:creationId xmlns:a16="http://schemas.microsoft.com/office/drawing/2014/main" id="{587FE74C-C821-3118-AD5C-95ADE6CE6F53}"/>
              </a:ext>
            </a:extLst>
          </p:cNvPr>
          <p:cNvSpPr txBox="1"/>
          <p:nvPr/>
        </p:nvSpPr>
        <p:spPr>
          <a:xfrm>
            <a:off x="6096000" y="5800806"/>
            <a:ext cx="6094674" cy="353943"/>
          </a:xfrm>
          <a:prstGeom prst="rect">
            <a:avLst/>
          </a:prstGeom>
          <a:noFill/>
        </p:spPr>
        <p:txBody>
          <a:bodyPr wrap="square">
            <a:spAutoFit/>
          </a:bodyPr>
          <a:lstStyle/>
          <a:p>
            <a:r>
              <a:rPr lang="en-US" sz="900" dirty="0" err="1">
                <a:latin typeface="Myriad Pro" panose="020B0503030403020204" pitchFamily="34" charset="0"/>
              </a:rPr>
              <a:t>Ref:</a:t>
            </a:r>
            <a:r>
              <a:rPr lang="en-US" sz="800" dirty="0" err="1">
                <a:latin typeface="Myriad Pro" panose="020B0503030403020204" pitchFamily="34" charset="0"/>
              </a:rPr>
              <a:t>WHO</a:t>
            </a:r>
            <a:r>
              <a:rPr lang="en-US" sz="800" dirty="0">
                <a:latin typeface="Myriad Pro" panose="020B0503030403020204" pitchFamily="34" charset="0"/>
              </a:rPr>
              <a:t>. </a:t>
            </a:r>
            <a:r>
              <a:rPr lang="en-US" sz="800" dirty="0" err="1">
                <a:latin typeface="Myriad Pro" panose="020B0503030403020204" pitchFamily="34" charset="0"/>
              </a:rPr>
              <a:t>Haemoglobin</a:t>
            </a:r>
            <a:r>
              <a:rPr lang="en-US" sz="800" dirty="0">
                <a:latin typeface="Myriad Pro" panose="020B0503030403020204" pitchFamily="34" charset="0"/>
              </a:rPr>
              <a:t> concentrations for the diagnosis of </a:t>
            </a:r>
            <a:r>
              <a:rPr lang="en-US" sz="800" dirty="0" err="1">
                <a:latin typeface="Myriad Pro" panose="020B0503030403020204" pitchFamily="34" charset="0"/>
              </a:rPr>
              <a:t>anaemia</a:t>
            </a:r>
            <a:r>
              <a:rPr lang="en-US" sz="800" dirty="0">
                <a:latin typeface="Myriad Pro" panose="020B0503030403020204" pitchFamily="34" charset="0"/>
              </a:rPr>
              <a:t> and assessment of severity. Vitamin and Mineral Nutrition Information System. Geneva, World Health Organization, 2011 (WHO/NMH/NHD/MNM/11.1)</a:t>
            </a:r>
          </a:p>
        </p:txBody>
      </p:sp>
    </p:spTree>
    <p:extLst>
      <p:ext uri="{BB962C8B-B14F-4D97-AF65-F5344CB8AC3E}">
        <p14:creationId xmlns:p14="http://schemas.microsoft.com/office/powerpoint/2010/main" val="21949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78484" y="204998"/>
            <a:ext cx="2737301" cy="690225"/>
          </a:xfrm>
        </p:spPr>
        <p:txBody>
          <a:bodyPr>
            <a:normAutofit fontScale="90000"/>
          </a:bodyPr>
          <a:lstStyle/>
          <a:p>
            <a:r>
              <a:rPr lang="en-US" dirty="0">
                <a:solidFill>
                  <a:schemeClr val="tx1"/>
                </a:solidFill>
              </a:rPr>
              <a:t>Treatment</a:t>
            </a:r>
          </a:p>
        </p:txBody>
      </p:sp>
      <p:sp>
        <p:nvSpPr>
          <p:cNvPr id="3" name="Content Placeholder 2"/>
          <p:cNvSpPr>
            <a:spLocks noGrp="1"/>
          </p:cNvSpPr>
          <p:nvPr>
            <p:ph idx="1"/>
          </p:nvPr>
        </p:nvSpPr>
        <p:spPr>
          <a:xfrm>
            <a:off x="1334044" y="1859575"/>
            <a:ext cx="10857956" cy="4446951"/>
          </a:xfrm>
        </p:spPr>
        <p:txBody>
          <a:bodyPr numCol="2">
            <a:noAutofit/>
          </a:bodyPr>
          <a:lstStyle/>
          <a:p>
            <a:pPr marL="0" indent="0">
              <a:buNone/>
            </a:pPr>
            <a:r>
              <a:rPr lang="en-US" sz="2800" b="1" dirty="0">
                <a:solidFill>
                  <a:schemeClr val="tx1"/>
                </a:solidFill>
              </a:rPr>
              <a:t>Common Side effects of </a:t>
            </a:r>
          </a:p>
          <a:p>
            <a:pPr marL="0" indent="0">
              <a:buNone/>
            </a:pPr>
            <a:r>
              <a:rPr lang="en-US" sz="2800" b="1" dirty="0">
                <a:solidFill>
                  <a:schemeClr val="tx1"/>
                </a:solidFill>
              </a:rPr>
              <a:t>Oral iron-</a:t>
            </a:r>
            <a:endParaRPr lang="en-US" sz="2400" b="1" dirty="0">
              <a:solidFill>
                <a:schemeClr val="tx1"/>
              </a:solidFill>
            </a:endParaRPr>
          </a:p>
          <a:p>
            <a:pPr marL="0" indent="0">
              <a:buNone/>
            </a:pPr>
            <a:r>
              <a:rPr lang="en-US" sz="2400" dirty="0">
                <a:solidFill>
                  <a:schemeClr val="tx1"/>
                </a:solidFill>
              </a:rPr>
              <a:t>-Nausea</a:t>
            </a:r>
          </a:p>
          <a:p>
            <a:pPr marL="0" indent="0">
              <a:buNone/>
            </a:pPr>
            <a:r>
              <a:rPr lang="en-US" sz="2400" dirty="0">
                <a:solidFill>
                  <a:schemeClr val="tx1"/>
                </a:solidFill>
              </a:rPr>
              <a:t>-Vomiting</a:t>
            </a:r>
          </a:p>
          <a:p>
            <a:pPr marL="0" indent="0">
              <a:buNone/>
            </a:pPr>
            <a:r>
              <a:rPr lang="en-US" sz="2400" dirty="0">
                <a:solidFill>
                  <a:schemeClr val="tx1"/>
                </a:solidFill>
              </a:rPr>
              <a:t>-Constipation</a:t>
            </a:r>
          </a:p>
          <a:p>
            <a:pPr marL="0" indent="0">
              <a:buNone/>
            </a:pPr>
            <a:r>
              <a:rPr lang="en-US" sz="2400" dirty="0">
                <a:solidFill>
                  <a:schemeClr val="tx1"/>
                </a:solidFill>
              </a:rPr>
              <a:t>-Abdominal cramping</a:t>
            </a:r>
          </a:p>
          <a:p>
            <a:pPr marL="0" indent="0">
              <a:buNone/>
            </a:pPr>
            <a:r>
              <a:rPr lang="en-US" sz="2400" dirty="0">
                <a:solidFill>
                  <a:schemeClr val="tx1"/>
                </a:solidFill>
              </a:rPr>
              <a:t>-</a:t>
            </a:r>
            <a:r>
              <a:rPr lang="en-US" sz="2400" dirty="0" err="1">
                <a:solidFill>
                  <a:schemeClr val="tx1"/>
                </a:solidFill>
              </a:rPr>
              <a:t>Diarrhoea</a:t>
            </a: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r>
              <a:rPr lang="en-US" sz="2800" b="1" dirty="0">
                <a:solidFill>
                  <a:schemeClr val="tx1"/>
                </a:solidFill>
              </a:rPr>
              <a:t>Reasons of failure to respond</a:t>
            </a:r>
          </a:p>
          <a:p>
            <a:pPr marL="0" indent="0">
              <a:buNone/>
            </a:pPr>
            <a:r>
              <a:rPr lang="en-US" sz="2400" dirty="0">
                <a:solidFill>
                  <a:schemeClr val="tx1"/>
                </a:solidFill>
              </a:rPr>
              <a:t>- Noncompliance</a:t>
            </a:r>
          </a:p>
          <a:p>
            <a:pPr marL="0" indent="0">
              <a:buNone/>
            </a:pPr>
            <a:r>
              <a:rPr lang="en-US" sz="2400" dirty="0">
                <a:solidFill>
                  <a:schemeClr val="tx1"/>
                </a:solidFill>
              </a:rPr>
              <a:t>- Concomitant folate deficiency</a:t>
            </a:r>
          </a:p>
          <a:p>
            <a:pPr marL="0" indent="0">
              <a:buNone/>
            </a:pPr>
            <a:r>
              <a:rPr lang="en-US" sz="2400" dirty="0">
                <a:solidFill>
                  <a:schemeClr val="tx1"/>
                </a:solidFill>
              </a:rPr>
              <a:t>- Continuous loss of blood through hookworm infestation or bleeding hemorrhoids</a:t>
            </a:r>
          </a:p>
          <a:p>
            <a:pPr>
              <a:buFontTx/>
              <a:buChar char="-"/>
            </a:pPr>
            <a:r>
              <a:rPr lang="en-US" sz="2400" dirty="0">
                <a:solidFill>
                  <a:schemeClr val="tx1"/>
                </a:solidFill>
              </a:rPr>
              <a:t> Co-existing infection</a:t>
            </a:r>
          </a:p>
          <a:p>
            <a:pPr>
              <a:buFontTx/>
              <a:buChar char="-"/>
            </a:pPr>
            <a:r>
              <a:rPr lang="en-US" sz="2400" dirty="0">
                <a:solidFill>
                  <a:schemeClr val="tx1"/>
                </a:solidFill>
              </a:rPr>
              <a:t> Faulty iron absorption</a:t>
            </a:r>
          </a:p>
          <a:p>
            <a:pPr>
              <a:buFontTx/>
              <a:buChar char="-"/>
            </a:pPr>
            <a:r>
              <a:rPr lang="en-US" sz="2400" dirty="0">
                <a:solidFill>
                  <a:schemeClr val="tx1"/>
                </a:solidFill>
              </a:rPr>
              <a:t> Inaccurate diagnosis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5" name="TextBox 4">
            <a:extLst>
              <a:ext uri="{FF2B5EF4-FFF2-40B4-BE49-F238E27FC236}">
                <a16:creationId xmlns:a16="http://schemas.microsoft.com/office/drawing/2014/main" id="{0CBFC75D-4515-8A7C-C285-5EA314D0D868}"/>
              </a:ext>
            </a:extLst>
          </p:cNvPr>
          <p:cNvSpPr txBox="1"/>
          <p:nvPr/>
        </p:nvSpPr>
        <p:spPr>
          <a:xfrm>
            <a:off x="3215148" y="1006532"/>
            <a:ext cx="6105832" cy="584775"/>
          </a:xfrm>
          <a:prstGeom prst="rect">
            <a:avLst/>
          </a:prstGeom>
          <a:noFill/>
        </p:spPr>
        <p:txBody>
          <a:bodyPr wrap="square">
            <a:spAutoFit/>
          </a:bodyPr>
          <a:lstStyle/>
          <a:p>
            <a:r>
              <a:rPr lang="en-US" sz="3200" b="1" dirty="0">
                <a:solidFill>
                  <a:srgbClr val="C00000"/>
                </a:solidFill>
              </a:rPr>
              <a:t>Oral/Parenteral iron supplements</a:t>
            </a:r>
          </a:p>
        </p:txBody>
      </p:sp>
    </p:spTree>
    <p:extLst>
      <p:ext uri="{BB962C8B-B14F-4D97-AF65-F5344CB8AC3E}">
        <p14:creationId xmlns:p14="http://schemas.microsoft.com/office/powerpoint/2010/main" val="296026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8111C6DC-22CF-F6CE-2F8F-900E98DA4307}"/>
              </a:ext>
            </a:extLst>
          </p:cNvPr>
          <p:cNvSpPr/>
          <p:nvPr/>
        </p:nvSpPr>
        <p:spPr>
          <a:xfrm>
            <a:off x="269156" y="1415843"/>
            <a:ext cx="3200402" cy="2684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 takes ≥3 months to replenish iron store after initiation of oral iron therapy</a:t>
            </a:r>
          </a:p>
        </p:txBody>
      </p:sp>
      <p:sp>
        <p:nvSpPr>
          <p:cNvPr id="5" name="Title 1">
            <a:extLst>
              <a:ext uri="{FF2B5EF4-FFF2-40B4-BE49-F238E27FC236}">
                <a16:creationId xmlns:a16="http://schemas.microsoft.com/office/drawing/2014/main" id="{BBBDCEBA-7BAD-9145-C85F-59162A09DE1C}"/>
              </a:ext>
            </a:extLst>
          </p:cNvPr>
          <p:cNvSpPr>
            <a:spLocks noGrp="1"/>
          </p:cNvSpPr>
          <p:nvPr>
            <p:ph type="title"/>
          </p:nvPr>
        </p:nvSpPr>
        <p:spPr>
          <a:xfrm>
            <a:off x="914403" y="-8361"/>
            <a:ext cx="11022945" cy="908016"/>
          </a:xfrm>
        </p:spPr>
        <p:txBody>
          <a:bodyPr/>
          <a:lstStyle/>
          <a:p>
            <a:r>
              <a:rPr lang="en-US" dirty="0">
                <a:solidFill>
                  <a:srgbClr val="C00000"/>
                </a:solidFill>
              </a:rPr>
              <a:t>Unmet needs in treating IDA with oral iron</a:t>
            </a:r>
          </a:p>
        </p:txBody>
      </p:sp>
      <p:sp>
        <p:nvSpPr>
          <p:cNvPr id="6" name="Arrow: Down 5">
            <a:extLst>
              <a:ext uri="{FF2B5EF4-FFF2-40B4-BE49-F238E27FC236}">
                <a16:creationId xmlns:a16="http://schemas.microsoft.com/office/drawing/2014/main" id="{45531C61-0A26-479E-BB48-29DCB314C60A}"/>
              </a:ext>
            </a:extLst>
          </p:cNvPr>
          <p:cNvSpPr/>
          <p:nvPr/>
        </p:nvSpPr>
        <p:spPr>
          <a:xfrm>
            <a:off x="1614947" y="4100051"/>
            <a:ext cx="508820" cy="5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8AA297E-7D1F-A701-C63F-8BA855B96685}"/>
              </a:ext>
            </a:extLst>
          </p:cNvPr>
          <p:cNvSpPr/>
          <p:nvPr/>
        </p:nvSpPr>
        <p:spPr>
          <a:xfrm>
            <a:off x="0" y="4675238"/>
            <a:ext cx="4159045" cy="1327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Oral iron with well tolerability is desired.</a:t>
            </a:r>
          </a:p>
        </p:txBody>
      </p:sp>
      <p:sp>
        <p:nvSpPr>
          <p:cNvPr id="8" name="Hexagon 7">
            <a:extLst>
              <a:ext uri="{FF2B5EF4-FFF2-40B4-BE49-F238E27FC236}">
                <a16:creationId xmlns:a16="http://schemas.microsoft.com/office/drawing/2014/main" id="{61AC44B3-7A33-0C7D-72E2-D9B2700BBCF3}"/>
              </a:ext>
            </a:extLst>
          </p:cNvPr>
          <p:cNvSpPr/>
          <p:nvPr/>
        </p:nvSpPr>
        <p:spPr>
          <a:xfrm>
            <a:off x="4750209" y="1445342"/>
            <a:ext cx="3200402" cy="2684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Iron salts that undergoes chelation and oxidation reduces the absorption of elemental iron.</a:t>
            </a:r>
          </a:p>
        </p:txBody>
      </p:sp>
      <p:sp>
        <p:nvSpPr>
          <p:cNvPr id="9" name="Arrow: Down 8">
            <a:extLst>
              <a:ext uri="{FF2B5EF4-FFF2-40B4-BE49-F238E27FC236}">
                <a16:creationId xmlns:a16="http://schemas.microsoft.com/office/drawing/2014/main" id="{4850707F-5EC7-7DFB-7907-6DF19BA26D28}"/>
              </a:ext>
            </a:extLst>
          </p:cNvPr>
          <p:cNvSpPr/>
          <p:nvPr/>
        </p:nvSpPr>
        <p:spPr>
          <a:xfrm>
            <a:off x="10187943" y="3996807"/>
            <a:ext cx="508820" cy="5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492D623-4738-D38C-E69F-8067A798E234}"/>
              </a:ext>
            </a:extLst>
          </p:cNvPr>
          <p:cNvSpPr/>
          <p:nvPr/>
        </p:nvSpPr>
        <p:spPr>
          <a:xfrm>
            <a:off x="4548281" y="4689990"/>
            <a:ext cx="3755188" cy="1209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stable iron salt is required for better absorption.</a:t>
            </a:r>
          </a:p>
        </p:txBody>
      </p:sp>
      <p:sp>
        <p:nvSpPr>
          <p:cNvPr id="11" name="Hexagon 10">
            <a:extLst>
              <a:ext uri="{FF2B5EF4-FFF2-40B4-BE49-F238E27FC236}">
                <a16:creationId xmlns:a16="http://schemas.microsoft.com/office/drawing/2014/main" id="{9FF5554E-83D0-DDF2-F577-26ADC3FA2DBD}"/>
              </a:ext>
            </a:extLst>
          </p:cNvPr>
          <p:cNvSpPr/>
          <p:nvPr/>
        </p:nvSpPr>
        <p:spPr>
          <a:xfrm>
            <a:off x="8751941" y="1327353"/>
            <a:ext cx="3200402" cy="2684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2-3 daily doses for 2-3 months reduces the patient compliance and treatment adherence.</a:t>
            </a:r>
          </a:p>
        </p:txBody>
      </p:sp>
      <p:sp>
        <p:nvSpPr>
          <p:cNvPr id="12" name="Arrow: Down 11">
            <a:extLst>
              <a:ext uri="{FF2B5EF4-FFF2-40B4-BE49-F238E27FC236}">
                <a16:creationId xmlns:a16="http://schemas.microsoft.com/office/drawing/2014/main" id="{FB16565C-CD56-8C03-84FE-6A55828CE948}"/>
              </a:ext>
            </a:extLst>
          </p:cNvPr>
          <p:cNvSpPr/>
          <p:nvPr/>
        </p:nvSpPr>
        <p:spPr>
          <a:xfrm>
            <a:off x="6127220" y="4114803"/>
            <a:ext cx="508820" cy="5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236CCEB-BE1F-B63B-1707-AE6BBE3F8D9D}"/>
              </a:ext>
            </a:extLst>
          </p:cNvPr>
          <p:cNvSpPr/>
          <p:nvPr/>
        </p:nvSpPr>
        <p:spPr>
          <a:xfrm>
            <a:off x="8692705" y="4675238"/>
            <a:ext cx="3499296" cy="1238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Faster rise in hemoglobin with convenient dosing option is required.</a:t>
            </a:r>
          </a:p>
        </p:txBody>
      </p:sp>
    </p:spTree>
    <p:extLst>
      <p:ext uri="{BB962C8B-B14F-4D97-AF65-F5344CB8AC3E}">
        <p14:creationId xmlns:p14="http://schemas.microsoft.com/office/powerpoint/2010/main" val="774579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8111C6DC-22CF-F6CE-2F8F-900E98DA4307}"/>
              </a:ext>
            </a:extLst>
          </p:cNvPr>
          <p:cNvSpPr/>
          <p:nvPr/>
        </p:nvSpPr>
        <p:spPr>
          <a:xfrm>
            <a:off x="1603666" y="1272209"/>
            <a:ext cx="3422052" cy="2827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Unabsorbed irons produce free radicle during its absorption which causes cellular damage.</a:t>
            </a:r>
          </a:p>
        </p:txBody>
      </p:sp>
      <p:sp>
        <p:nvSpPr>
          <p:cNvPr id="5" name="Title 1">
            <a:extLst>
              <a:ext uri="{FF2B5EF4-FFF2-40B4-BE49-F238E27FC236}">
                <a16:creationId xmlns:a16="http://schemas.microsoft.com/office/drawing/2014/main" id="{BBBDCEBA-7BAD-9145-C85F-59162A09DE1C}"/>
              </a:ext>
            </a:extLst>
          </p:cNvPr>
          <p:cNvSpPr>
            <a:spLocks noGrp="1"/>
          </p:cNvSpPr>
          <p:nvPr>
            <p:ph type="title"/>
          </p:nvPr>
        </p:nvSpPr>
        <p:spPr>
          <a:xfrm>
            <a:off x="914403" y="-8361"/>
            <a:ext cx="11022945" cy="908016"/>
          </a:xfrm>
        </p:spPr>
        <p:txBody>
          <a:bodyPr/>
          <a:lstStyle/>
          <a:p>
            <a:r>
              <a:rPr lang="en-US" dirty="0">
                <a:solidFill>
                  <a:srgbClr val="C00000"/>
                </a:solidFill>
              </a:rPr>
              <a:t>Unmet needs in treating IDA with oral iron</a:t>
            </a:r>
          </a:p>
        </p:txBody>
      </p:sp>
      <p:sp>
        <p:nvSpPr>
          <p:cNvPr id="6" name="Arrow: Down 5">
            <a:extLst>
              <a:ext uri="{FF2B5EF4-FFF2-40B4-BE49-F238E27FC236}">
                <a16:creationId xmlns:a16="http://schemas.microsoft.com/office/drawing/2014/main" id="{45531C61-0A26-479E-BB48-29DCB314C60A}"/>
              </a:ext>
            </a:extLst>
          </p:cNvPr>
          <p:cNvSpPr/>
          <p:nvPr/>
        </p:nvSpPr>
        <p:spPr>
          <a:xfrm>
            <a:off x="3060282" y="4100051"/>
            <a:ext cx="508820" cy="5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8AA297E-7D1F-A701-C63F-8BA855B96685}"/>
              </a:ext>
            </a:extLst>
          </p:cNvPr>
          <p:cNvSpPr/>
          <p:nvPr/>
        </p:nvSpPr>
        <p:spPr>
          <a:xfrm>
            <a:off x="1489579" y="4675238"/>
            <a:ext cx="4159045" cy="1327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Safer preparation for long term use is needed.</a:t>
            </a:r>
          </a:p>
        </p:txBody>
      </p:sp>
      <p:sp>
        <p:nvSpPr>
          <p:cNvPr id="8" name="Hexagon 7">
            <a:extLst>
              <a:ext uri="{FF2B5EF4-FFF2-40B4-BE49-F238E27FC236}">
                <a16:creationId xmlns:a16="http://schemas.microsoft.com/office/drawing/2014/main" id="{61AC44B3-7A33-0C7D-72E2-D9B2700BBCF3}"/>
              </a:ext>
            </a:extLst>
          </p:cNvPr>
          <p:cNvSpPr/>
          <p:nvPr/>
        </p:nvSpPr>
        <p:spPr>
          <a:xfrm>
            <a:off x="7360672" y="1445342"/>
            <a:ext cx="3200402" cy="26842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Conventional iron forms insoluble iron complex in alkaline pH of intestine which precipitate iron overload</a:t>
            </a:r>
          </a:p>
        </p:txBody>
      </p:sp>
      <p:sp>
        <p:nvSpPr>
          <p:cNvPr id="10" name="Rectangle: Rounded Corners 9">
            <a:extLst>
              <a:ext uri="{FF2B5EF4-FFF2-40B4-BE49-F238E27FC236}">
                <a16:creationId xmlns:a16="http://schemas.microsoft.com/office/drawing/2014/main" id="{1492D623-4738-D38C-E69F-8067A798E234}"/>
              </a:ext>
            </a:extLst>
          </p:cNvPr>
          <p:cNvSpPr/>
          <p:nvPr/>
        </p:nvSpPr>
        <p:spPr>
          <a:xfrm>
            <a:off x="7158744" y="4689990"/>
            <a:ext cx="3755188" cy="1209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stable iron salt is required for better absorption.</a:t>
            </a:r>
          </a:p>
        </p:txBody>
      </p:sp>
      <p:sp>
        <p:nvSpPr>
          <p:cNvPr id="12" name="Arrow: Down 11">
            <a:extLst>
              <a:ext uri="{FF2B5EF4-FFF2-40B4-BE49-F238E27FC236}">
                <a16:creationId xmlns:a16="http://schemas.microsoft.com/office/drawing/2014/main" id="{FB16565C-CD56-8C03-84FE-6A55828CE948}"/>
              </a:ext>
            </a:extLst>
          </p:cNvPr>
          <p:cNvSpPr/>
          <p:nvPr/>
        </p:nvSpPr>
        <p:spPr>
          <a:xfrm>
            <a:off x="8737683" y="4114803"/>
            <a:ext cx="508820" cy="57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370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B063D68-D41C-09D4-257F-A42EA6B9A7CB}"/>
              </a:ext>
            </a:extLst>
          </p:cNvPr>
          <p:cNvPicPr>
            <a:picLocks noChangeAspect="1"/>
          </p:cNvPicPr>
          <p:nvPr/>
        </p:nvPicPr>
        <p:blipFill rotWithShape="1">
          <a:blip r:embed="rId2">
            <a:extLst>
              <a:ext uri="{28A0092B-C50C-407E-A947-70E740481C1C}">
                <a14:useLocalDpi xmlns:a14="http://schemas.microsoft.com/office/drawing/2010/main" val="0"/>
              </a:ext>
            </a:extLst>
          </a:blip>
          <a:srcRect l="3667" t="44923" r="2952" b="15406"/>
          <a:stretch/>
        </p:blipFill>
        <p:spPr>
          <a:xfrm>
            <a:off x="784274" y="1579613"/>
            <a:ext cx="10860259" cy="4807119"/>
          </a:xfrm>
          <a:prstGeom prst="rect">
            <a:avLst/>
          </a:prstGeom>
        </p:spPr>
      </p:pic>
      <p:sp>
        <p:nvSpPr>
          <p:cNvPr id="6" name="TextBox 5">
            <a:extLst>
              <a:ext uri="{FF2B5EF4-FFF2-40B4-BE49-F238E27FC236}">
                <a16:creationId xmlns:a16="http://schemas.microsoft.com/office/drawing/2014/main" id="{B7CD2254-9B86-133C-3592-09474EC72641}"/>
              </a:ext>
            </a:extLst>
          </p:cNvPr>
          <p:cNvSpPr txBox="1"/>
          <p:nvPr/>
        </p:nvSpPr>
        <p:spPr>
          <a:xfrm>
            <a:off x="784274" y="821173"/>
            <a:ext cx="6098344" cy="707886"/>
          </a:xfrm>
          <a:prstGeom prst="rect">
            <a:avLst/>
          </a:prstGeom>
          <a:noFill/>
        </p:spPr>
        <p:txBody>
          <a:bodyPr wrap="square">
            <a:spAutoFit/>
          </a:bodyPr>
          <a:lstStyle/>
          <a:p>
            <a:r>
              <a:rPr lang="en-US" sz="4000" b="1" dirty="0">
                <a:latin typeface="Myriad Pro" panose="020B0503030403020204" pitchFamily="34" charset="0"/>
              </a:rPr>
              <a:t>Ferric Maltol </a:t>
            </a:r>
          </a:p>
        </p:txBody>
      </p:sp>
    </p:spTree>
    <p:extLst>
      <p:ext uri="{BB962C8B-B14F-4D97-AF65-F5344CB8AC3E}">
        <p14:creationId xmlns:p14="http://schemas.microsoft.com/office/powerpoint/2010/main" val="3766351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F480A-C8E5-740A-5392-A15F203ADFC0}"/>
              </a:ext>
            </a:extLst>
          </p:cNvPr>
          <p:cNvPicPr>
            <a:picLocks noChangeAspect="1"/>
          </p:cNvPicPr>
          <p:nvPr/>
        </p:nvPicPr>
        <p:blipFill>
          <a:blip r:embed="rId2"/>
          <a:stretch>
            <a:fillRect/>
          </a:stretch>
        </p:blipFill>
        <p:spPr>
          <a:xfrm>
            <a:off x="4482137" y="1414697"/>
            <a:ext cx="3085586" cy="1880243"/>
          </a:xfrm>
          <a:prstGeom prst="rect">
            <a:avLst/>
          </a:prstGeom>
        </p:spPr>
      </p:pic>
      <p:sp>
        <p:nvSpPr>
          <p:cNvPr id="5" name="TextBox 4">
            <a:extLst>
              <a:ext uri="{FF2B5EF4-FFF2-40B4-BE49-F238E27FC236}">
                <a16:creationId xmlns:a16="http://schemas.microsoft.com/office/drawing/2014/main" id="{066BCCAF-9460-3114-3C2A-2DCCD98ACAF8}"/>
              </a:ext>
            </a:extLst>
          </p:cNvPr>
          <p:cNvSpPr txBox="1"/>
          <p:nvPr/>
        </p:nvSpPr>
        <p:spPr>
          <a:xfrm>
            <a:off x="829477" y="3429000"/>
            <a:ext cx="2852879" cy="1015663"/>
          </a:xfrm>
          <a:prstGeom prst="rect">
            <a:avLst/>
          </a:prstGeom>
          <a:noFill/>
        </p:spPr>
        <p:txBody>
          <a:bodyPr wrap="square">
            <a:spAutoFit/>
          </a:bodyPr>
          <a:lstStyle/>
          <a:p>
            <a:pPr algn="just"/>
            <a:r>
              <a:rPr lang="en-US" sz="2000" dirty="0">
                <a:solidFill>
                  <a:srgbClr val="C00000"/>
                </a:solidFill>
                <a:latin typeface="Myriad Pro" panose="020B0503030403020204" pitchFamily="34" charset="0"/>
              </a:rPr>
              <a:t>Ferric Maltol  </a:t>
            </a:r>
            <a:r>
              <a:rPr lang="en-US" sz="2000" dirty="0">
                <a:latin typeface="Myriad Pro" panose="020B0503030403020204" pitchFamily="34" charset="0"/>
              </a:rPr>
              <a:t>passes through the stomach, as </a:t>
            </a:r>
            <a:r>
              <a:rPr lang="en-US" sz="2000" dirty="0">
                <a:solidFill>
                  <a:srgbClr val="C00000"/>
                </a:solidFill>
                <a:latin typeface="Myriad Pro" panose="020B0503030403020204" pitchFamily="34" charset="0"/>
              </a:rPr>
              <a:t>tightly bonded chelate  </a:t>
            </a:r>
            <a:r>
              <a:rPr lang="en-US" sz="2000" dirty="0">
                <a:latin typeface="Myriad Pro" panose="020B0503030403020204" pitchFamily="34" charset="0"/>
              </a:rPr>
              <a:t>.</a:t>
            </a:r>
          </a:p>
        </p:txBody>
      </p:sp>
      <p:pic>
        <p:nvPicPr>
          <p:cNvPr id="7" name="Picture 6">
            <a:extLst>
              <a:ext uri="{FF2B5EF4-FFF2-40B4-BE49-F238E27FC236}">
                <a16:creationId xmlns:a16="http://schemas.microsoft.com/office/drawing/2014/main" id="{1F45B34D-C34F-285F-E5DC-6AF3157091FE}"/>
              </a:ext>
            </a:extLst>
          </p:cNvPr>
          <p:cNvPicPr>
            <a:picLocks noChangeAspect="1"/>
          </p:cNvPicPr>
          <p:nvPr/>
        </p:nvPicPr>
        <p:blipFill rotWithShape="1">
          <a:blip r:embed="rId3"/>
          <a:srcRect b="49225"/>
          <a:stretch/>
        </p:blipFill>
        <p:spPr>
          <a:xfrm>
            <a:off x="793064" y="1414697"/>
            <a:ext cx="3085586" cy="1880243"/>
          </a:xfrm>
          <a:prstGeom prst="rect">
            <a:avLst/>
          </a:prstGeom>
        </p:spPr>
      </p:pic>
      <p:sp>
        <p:nvSpPr>
          <p:cNvPr id="12" name="TextBox 11">
            <a:extLst>
              <a:ext uri="{FF2B5EF4-FFF2-40B4-BE49-F238E27FC236}">
                <a16:creationId xmlns:a16="http://schemas.microsoft.com/office/drawing/2014/main" id="{1FD212FE-4973-EA22-90BF-0CDC80D6DA5A}"/>
              </a:ext>
            </a:extLst>
          </p:cNvPr>
          <p:cNvSpPr txBox="1"/>
          <p:nvPr/>
        </p:nvSpPr>
        <p:spPr>
          <a:xfrm>
            <a:off x="4526874" y="3294940"/>
            <a:ext cx="3085586" cy="1631216"/>
          </a:xfrm>
          <a:prstGeom prst="rect">
            <a:avLst/>
          </a:prstGeom>
          <a:noFill/>
        </p:spPr>
        <p:txBody>
          <a:bodyPr wrap="square">
            <a:spAutoFit/>
          </a:bodyPr>
          <a:lstStyle/>
          <a:p>
            <a:pPr algn="just"/>
            <a:r>
              <a:rPr lang="en-US" sz="2000" dirty="0">
                <a:latin typeface="Myriad Pro" panose="020B0503030403020204" pitchFamily="34" charset="0"/>
              </a:rPr>
              <a:t>Ferric Maltol also remain strongly chelated in the intestinal lumen until it reach at the point of absorption.</a:t>
            </a:r>
          </a:p>
        </p:txBody>
      </p:sp>
      <p:pic>
        <p:nvPicPr>
          <p:cNvPr id="13" name="Picture 2" descr="Image showing how stable ferric maltol dissociates upon uptake of the GI tract, allowing iron and maltol to be absorbed separately">
            <a:extLst>
              <a:ext uri="{FF2B5EF4-FFF2-40B4-BE49-F238E27FC236}">
                <a16:creationId xmlns:a16="http://schemas.microsoft.com/office/drawing/2014/main" id="{C421FDE0-0CD2-787C-F171-4C7777F28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269" y="1388720"/>
            <a:ext cx="3669321" cy="20075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5C3ED90-BCC2-0B88-1F29-FD964692B3E5}"/>
              </a:ext>
            </a:extLst>
          </p:cNvPr>
          <p:cNvSpPr txBox="1"/>
          <p:nvPr/>
        </p:nvSpPr>
        <p:spPr>
          <a:xfrm>
            <a:off x="8091270" y="3429000"/>
            <a:ext cx="3477082" cy="1323439"/>
          </a:xfrm>
          <a:prstGeom prst="rect">
            <a:avLst/>
          </a:prstGeom>
          <a:noFill/>
        </p:spPr>
        <p:txBody>
          <a:bodyPr wrap="square">
            <a:spAutoFit/>
          </a:bodyPr>
          <a:lstStyle/>
          <a:p>
            <a:pPr algn="just"/>
            <a:r>
              <a:rPr lang="en-US" sz="2000" dirty="0">
                <a:latin typeface="Myriad Pro" panose="020B0503030403020204" pitchFamily="34" charset="0"/>
              </a:rPr>
              <a:t>Iron Transport Receptor on the surface of luminal enterocytes promotes dissociation of iron from maltol. </a:t>
            </a:r>
          </a:p>
        </p:txBody>
      </p:sp>
      <p:sp>
        <p:nvSpPr>
          <p:cNvPr id="19" name="TextBox 18">
            <a:extLst>
              <a:ext uri="{FF2B5EF4-FFF2-40B4-BE49-F238E27FC236}">
                <a16:creationId xmlns:a16="http://schemas.microsoft.com/office/drawing/2014/main" id="{51FF21A5-0444-F44B-6ADB-5C62242A76C5}"/>
              </a:ext>
            </a:extLst>
          </p:cNvPr>
          <p:cNvSpPr txBox="1"/>
          <p:nvPr/>
        </p:nvSpPr>
        <p:spPr>
          <a:xfrm>
            <a:off x="893088" y="5060216"/>
            <a:ext cx="1093111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a:solidFill>
                  <a:srgbClr val="002060"/>
                </a:solidFill>
                <a:latin typeface="Myriad Pro" panose="020B0503030403020204" pitchFamily="34" charset="0"/>
              </a:rPr>
              <a:t>N.B.: Maltol is separately absorbed, metabolized, and rapidly eliminated in the urine. Unabsorbed iron remains chelated in the iron–maltol complex until excretion in the feces, thereby potentially reducing the risk of intestinal damage from free iron.</a:t>
            </a:r>
          </a:p>
        </p:txBody>
      </p:sp>
      <p:sp>
        <p:nvSpPr>
          <p:cNvPr id="20" name="TextBox 19">
            <a:extLst>
              <a:ext uri="{FF2B5EF4-FFF2-40B4-BE49-F238E27FC236}">
                <a16:creationId xmlns:a16="http://schemas.microsoft.com/office/drawing/2014/main" id="{2456C2D6-B325-9394-1127-07AC37709CBA}"/>
              </a:ext>
            </a:extLst>
          </p:cNvPr>
          <p:cNvSpPr txBox="1"/>
          <p:nvPr/>
        </p:nvSpPr>
        <p:spPr>
          <a:xfrm>
            <a:off x="566388" y="422935"/>
            <a:ext cx="7831497" cy="584775"/>
          </a:xfrm>
          <a:prstGeom prst="rect">
            <a:avLst/>
          </a:prstGeom>
          <a:noFill/>
        </p:spPr>
        <p:txBody>
          <a:bodyPr wrap="square" rtlCol="0">
            <a:spAutoFit/>
          </a:bodyPr>
          <a:lstStyle/>
          <a:p>
            <a:r>
              <a:rPr lang="en-US" sz="3200" b="1" dirty="0">
                <a:solidFill>
                  <a:schemeClr val="bg1"/>
                </a:solidFill>
                <a:latin typeface="Garamond" panose="02020404030301010803" pitchFamily="18" charset="0"/>
              </a:rPr>
              <a:t>How Ferric Maltol Works(Cont.)</a:t>
            </a:r>
          </a:p>
        </p:txBody>
      </p:sp>
      <p:sp>
        <p:nvSpPr>
          <p:cNvPr id="21" name="Arrow: Notched Right 20">
            <a:extLst>
              <a:ext uri="{FF2B5EF4-FFF2-40B4-BE49-F238E27FC236}">
                <a16:creationId xmlns:a16="http://schemas.microsoft.com/office/drawing/2014/main" id="{3BA94B98-7C97-D4DF-045A-BBD29B50A6F8}"/>
              </a:ext>
            </a:extLst>
          </p:cNvPr>
          <p:cNvSpPr/>
          <p:nvPr/>
        </p:nvSpPr>
        <p:spPr>
          <a:xfrm>
            <a:off x="4024878" y="2142550"/>
            <a:ext cx="390972" cy="499848"/>
          </a:xfrm>
          <a:prstGeom prst="notched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Notched Right 21">
            <a:extLst>
              <a:ext uri="{FF2B5EF4-FFF2-40B4-BE49-F238E27FC236}">
                <a16:creationId xmlns:a16="http://schemas.microsoft.com/office/drawing/2014/main" id="{5ABA83A2-50BD-0C7D-C59F-0BAE885CFD1C}"/>
              </a:ext>
            </a:extLst>
          </p:cNvPr>
          <p:cNvSpPr/>
          <p:nvPr/>
        </p:nvSpPr>
        <p:spPr>
          <a:xfrm>
            <a:off x="7630484" y="2142550"/>
            <a:ext cx="390972" cy="499848"/>
          </a:xfrm>
          <a:prstGeom prst="notched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5AD8D5-757B-F533-3C74-9F60B81368AE}"/>
              </a:ext>
            </a:extLst>
          </p:cNvPr>
          <p:cNvSpPr txBox="1"/>
          <p:nvPr/>
        </p:nvSpPr>
        <p:spPr>
          <a:xfrm>
            <a:off x="633183" y="523146"/>
            <a:ext cx="7556659" cy="707886"/>
          </a:xfrm>
          <a:prstGeom prst="rect">
            <a:avLst/>
          </a:prstGeom>
          <a:noFill/>
        </p:spPr>
        <p:txBody>
          <a:bodyPr wrap="square">
            <a:spAutoFit/>
          </a:bodyPr>
          <a:lstStyle/>
          <a:p>
            <a:r>
              <a:rPr lang="en-US" sz="4000" b="1" dirty="0">
                <a:latin typeface="Myriad Pro" panose="020B0503030403020204" pitchFamily="34" charset="0"/>
              </a:rPr>
              <a:t>Mechanism of Ferric Maltol </a:t>
            </a:r>
          </a:p>
        </p:txBody>
      </p:sp>
    </p:spTree>
    <p:extLst>
      <p:ext uri="{BB962C8B-B14F-4D97-AF65-F5344CB8AC3E}">
        <p14:creationId xmlns:p14="http://schemas.microsoft.com/office/powerpoint/2010/main" val="254498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6CDAA-FAC7-02DB-57D1-1DCB74CEA4D9}"/>
              </a:ext>
            </a:extLst>
          </p:cNvPr>
          <p:cNvSpPr txBox="1"/>
          <p:nvPr/>
        </p:nvSpPr>
        <p:spPr>
          <a:xfrm>
            <a:off x="595051" y="228080"/>
            <a:ext cx="7423534" cy="1077218"/>
          </a:xfrm>
          <a:prstGeom prst="rect">
            <a:avLst/>
          </a:prstGeom>
          <a:noFill/>
        </p:spPr>
        <p:txBody>
          <a:bodyPr wrap="square" rtlCol="0">
            <a:spAutoFit/>
          </a:bodyPr>
          <a:lstStyle/>
          <a:p>
            <a:r>
              <a:rPr lang="en-US" sz="3200" b="1" dirty="0">
                <a:solidFill>
                  <a:schemeClr val="bg1"/>
                </a:solidFill>
                <a:latin typeface="Garamond" panose="02020404030301010803" pitchFamily="18" charset="0"/>
              </a:rPr>
              <a:t>Limitation of Traditional Oral Iron Such as Ferrous Salts (Fe</a:t>
            </a:r>
            <a:r>
              <a:rPr lang="en-US" sz="3200" b="1" baseline="30000" dirty="0">
                <a:solidFill>
                  <a:schemeClr val="bg1"/>
                </a:solidFill>
                <a:latin typeface="Garamond" panose="02020404030301010803" pitchFamily="18" charset="0"/>
              </a:rPr>
              <a:t>2+</a:t>
            </a:r>
            <a:r>
              <a:rPr lang="en-US" sz="3200" b="1" dirty="0">
                <a:solidFill>
                  <a:schemeClr val="bg1"/>
                </a:solidFill>
                <a:latin typeface="Garamond" panose="02020404030301010803" pitchFamily="18" charset="0"/>
              </a:rPr>
              <a:t>)</a:t>
            </a:r>
          </a:p>
        </p:txBody>
      </p:sp>
      <p:pic>
        <p:nvPicPr>
          <p:cNvPr id="3" name="Picture 2" descr="A screenshot of a computer&#10;&#10;Description automatically generated">
            <a:extLst>
              <a:ext uri="{FF2B5EF4-FFF2-40B4-BE49-F238E27FC236}">
                <a16:creationId xmlns:a16="http://schemas.microsoft.com/office/drawing/2014/main" id="{DBF108BB-347C-76D8-B14A-1CD297586412}"/>
              </a:ext>
            </a:extLst>
          </p:cNvPr>
          <p:cNvPicPr>
            <a:picLocks noChangeAspect="1"/>
          </p:cNvPicPr>
          <p:nvPr/>
        </p:nvPicPr>
        <p:blipFill rotWithShape="1">
          <a:blip r:embed="rId3">
            <a:extLst>
              <a:ext uri="{28A0092B-C50C-407E-A947-70E740481C1C}">
                <a14:useLocalDpi xmlns:a14="http://schemas.microsoft.com/office/drawing/2010/main" val="0"/>
              </a:ext>
            </a:extLst>
          </a:blip>
          <a:srcRect l="6314" t="26052" r="6487" b="19590"/>
          <a:stretch/>
        </p:blipFill>
        <p:spPr>
          <a:xfrm>
            <a:off x="653906" y="286479"/>
            <a:ext cx="10884187" cy="6285042"/>
          </a:xfrm>
          <a:prstGeom prst="rect">
            <a:avLst/>
          </a:prstGeom>
        </p:spPr>
      </p:pic>
    </p:spTree>
    <p:extLst>
      <p:ext uri="{BB962C8B-B14F-4D97-AF65-F5344CB8AC3E}">
        <p14:creationId xmlns:p14="http://schemas.microsoft.com/office/powerpoint/2010/main" val="1430779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9ED4-4033-ACCE-F128-1A578FCE61CE}"/>
              </a:ext>
            </a:extLst>
          </p:cNvPr>
          <p:cNvSpPr>
            <a:spLocks noGrp="1"/>
          </p:cNvSpPr>
          <p:nvPr>
            <p:ph type="title"/>
          </p:nvPr>
        </p:nvSpPr>
        <p:spPr/>
        <p:txBody>
          <a:bodyPr/>
          <a:lstStyle/>
          <a:p>
            <a:r>
              <a:rPr lang="en-US" sz="4800" b="0" i="0" u="none" strike="noStrike" baseline="0" dirty="0">
                <a:solidFill>
                  <a:srgbClr val="414142"/>
                </a:solidFill>
                <a:latin typeface="MyriadPro-Semibold"/>
              </a:rPr>
              <a:t>PHARMACOLOGY</a:t>
            </a:r>
            <a:br>
              <a:rPr lang="en-US" sz="4800" b="0" i="0" u="none" strike="noStrike" baseline="0" dirty="0">
                <a:solidFill>
                  <a:srgbClr val="414142"/>
                </a:solidFill>
                <a:latin typeface="MyriadPro-Semibold"/>
              </a:rPr>
            </a:br>
            <a:endParaRPr lang="en-US" dirty="0"/>
          </a:p>
        </p:txBody>
      </p:sp>
      <p:sp>
        <p:nvSpPr>
          <p:cNvPr id="3" name="Content Placeholder 2">
            <a:extLst>
              <a:ext uri="{FF2B5EF4-FFF2-40B4-BE49-F238E27FC236}">
                <a16:creationId xmlns:a16="http://schemas.microsoft.com/office/drawing/2014/main" id="{DDAAF666-6626-63A0-14F2-5192149F22CA}"/>
              </a:ext>
            </a:extLst>
          </p:cNvPr>
          <p:cNvSpPr>
            <a:spLocks noGrp="1"/>
          </p:cNvSpPr>
          <p:nvPr>
            <p:ph idx="1"/>
          </p:nvPr>
        </p:nvSpPr>
        <p:spPr>
          <a:xfrm>
            <a:off x="803082" y="1328898"/>
            <a:ext cx="10058400" cy="4602775"/>
          </a:xfrm>
        </p:spPr>
        <p:txBody>
          <a:bodyPr>
            <a:noAutofit/>
          </a:bodyPr>
          <a:lstStyle/>
          <a:p>
            <a:pPr algn="l"/>
            <a:r>
              <a:rPr lang="en-US" b="1" i="0" u="none" strike="noStrike" baseline="0" dirty="0">
                <a:solidFill>
                  <a:srgbClr val="414142"/>
                </a:solidFill>
                <a:latin typeface="Myriad Pro" panose="020B0503030403020204" pitchFamily="34" charset="0"/>
              </a:rPr>
              <a:t>Absorption:</a:t>
            </a:r>
            <a:r>
              <a:rPr lang="en-US" b="0" i="0" u="none" strike="noStrike" baseline="0" dirty="0">
                <a:solidFill>
                  <a:srgbClr val="414142"/>
                </a:solidFill>
                <a:latin typeface="Myriad Pro" panose="020B0503030403020204" pitchFamily="34" charset="0"/>
              </a:rPr>
              <a:t> Ferric Maltol dissociates in the gastrointestinal tract, leading to a </a:t>
            </a:r>
            <a:r>
              <a:rPr lang="en-US" b="0" i="0" u="none" strike="noStrike" baseline="0" dirty="0" err="1">
                <a:solidFill>
                  <a:srgbClr val="414142"/>
                </a:solidFill>
                <a:latin typeface="Myriad Pro" panose="020B0503030403020204" pitchFamily="34" charset="0"/>
              </a:rPr>
              <a:t>Tmax</a:t>
            </a:r>
            <a:r>
              <a:rPr lang="en-US" b="0" i="0" u="none" strike="noStrike" baseline="0" dirty="0">
                <a:solidFill>
                  <a:srgbClr val="414142"/>
                </a:solidFill>
                <a:latin typeface="Myriad Pro" panose="020B0503030403020204" pitchFamily="34" charset="0"/>
              </a:rPr>
              <a:t> of 1.5-3.0 hours for iron concentrations. Mean serum iron increases by 14±6 </a:t>
            </a:r>
            <a:r>
              <a:rPr lang="en-US" b="0" i="0" u="none" strike="noStrike" baseline="0" dirty="0" err="1">
                <a:solidFill>
                  <a:srgbClr val="414142"/>
                </a:solidFill>
                <a:latin typeface="Myriad Pro" panose="020B0503030403020204" pitchFamily="34" charset="0"/>
              </a:rPr>
              <a:t>μmol</a:t>
            </a:r>
            <a:r>
              <a:rPr lang="en-US" b="0" i="0" u="none" strike="noStrike" baseline="0" dirty="0">
                <a:solidFill>
                  <a:srgbClr val="414142"/>
                </a:solidFill>
                <a:latin typeface="Myriad Pro" panose="020B0503030403020204" pitchFamily="34" charset="0"/>
              </a:rPr>
              <a:t>/L in iron deficient patients following a single dose.</a:t>
            </a:r>
          </a:p>
          <a:p>
            <a:pPr algn="l"/>
            <a:r>
              <a:rPr lang="en-US" b="1" i="0" u="none" strike="noStrike" baseline="0" dirty="0">
                <a:solidFill>
                  <a:srgbClr val="414142"/>
                </a:solidFill>
                <a:latin typeface="Myriad Pro" panose="020B0503030403020204" pitchFamily="34" charset="0"/>
              </a:rPr>
              <a:t>Distribution:</a:t>
            </a:r>
            <a:r>
              <a:rPr lang="en-US" b="0" i="0" u="none" strike="noStrike" baseline="0" dirty="0">
                <a:solidFill>
                  <a:srgbClr val="414142"/>
                </a:solidFill>
                <a:latin typeface="Myriad Pro" panose="020B0503030403020204" pitchFamily="34" charset="0"/>
              </a:rPr>
              <a:t> 60mg dose is approximately 14% bioavailable. 60 minutes </a:t>
            </a:r>
            <a:r>
              <a:rPr lang="en-US" b="0" i="0" u="none" strike="noStrike" baseline="0">
                <a:solidFill>
                  <a:srgbClr val="414142"/>
                </a:solidFill>
                <a:latin typeface="Myriad Pro" panose="020B0503030403020204" pitchFamily="34" charset="0"/>
              </a:rPr>
              <a:t>after ingestion </a:t>
            </a:r>
            <a:r>
              <a:rPr lang="en-US" b="0" i="0" u="none" strike="noStrike" baseline="0" dirty="0">
                <a:solidFill>
                  <a:srgbClr val="414142"/>
                </a:solidFill>
                <a:latin typeface="Myriad Pro" panose="020B0503030403020204" pitchFamily="34" charset="0"/>
              </a:rPr>
              <a:t>of radio-labelled ferric maltol, 11+2% of the dose is present in the bone marrow, 18±1% is present in the liver, and 2.6±1% is in the urine.</a:t>
            </a:r>
          </a:p>
          <a:p>
            <a:pPr algn="l"/>
            <a:r>
              <a:rPr lang="en-US" b="1" i="0" u="none" strike="noStrike" baseline="0" dirty="0">
                <a:solidFill>
                  <a:srgbClr val="414142"/>
                </a:solidFill>
                <a:latin typeface="Myriad Pro" panose="020B0503030403020204" pitchFamily="34" charset="0"/>
              </a:rPr>
              <a:t>Metabolism:</a:t>
            </a:r>
            <a:r>
              <a:rPr lang="en-US" b="0" i="0" u="none" strike="noStrike" baseline="0" dirty="0">
                <a:solidFill>
                  <a:srgbClr val="414142"/>
                </a:solidFill>
                <a:latin typeface="Myriad Pro" panose="020B0503030403020204" pitchFamily="34" charset="0"/>
              </a:rPr>
              <a:t> In vitro, ferric maltol metabolism is predominantly glucuronidation of Maltol by UGT1A6 and sulfation.</a:t>
            </a:r>
          </a:p>
          <a:p>
            <a:pPr algn="l"/>
            <a:r>
              <a:rPr lang="en-US" b="1" i="0" u="none" strike="noStrike" baseline="0" dirty="0">
                <a:solidFill>
                  <a:srgbClr val="414142"/>
                </a:solidFill>
                <a:latin typeface="Myriad Pro" panose="020B0503030403020204" pitchFamily="34" charset="0"/>
              </a:rPr>
              <a:t>Elimination:</a:t>
            </a:r>
            <a:r>
              <a:rPr lang="en-US" b="0" i="0" u="none" strike="noStrike" baseline="0" dirty="0">
                <a:solidFill>
                  <a:srgbClr val="414142"/>
                </a:solidFill>
                <a:latin typeface="Myriad Pro" panose="020B0503030403020204" pitchFamily="34" charset="0"/>
              </a:rPr>
              <a:t> 39.8-60% of an oral dose of ferric maltol is excreted in the urine as a glucuronide conjugate. Iron and ferric maltol are not excreted in the urine and unabsorbed ferric Maltol is eliminated in the feces.</a:t>
            </a:r>
          </a:p>
          <a:p>
            <a:r>
              <a:rPr lang="en-US" b="1" dirty="0" err="1">
                <a:solidFill>
                  <a:srgbClr val="414142"/>
                </a:solidFill>
                <a:latin typeface="Myriad Pro" panose="020B0503030403020204" pitchFamily="34" charset="0"/>
              </a:rPr>
              <a:t>Toxicity:</a:t>
            </a:r>
            <a:r>
              <a:rPr lang="en-US" b="0" i="0" u="none" strike="noStrike" baseline="0" dirty="0" err="1">
                <a:solidFill>
                  <a:srgbClr val="414142"/>
                </a:solidFill>
                <a:latin typeface="Myriad Pro" panose="020B0503030403020204" pitchFamily="34" charset="0"/>
              </a:rPr>
              <a:t>It</a:t>
            </a:r>
            <a:r>
              <a:rPr lang="en-US" b="0" i="0" u="none" strike="noStrike" baseline="0" dirty="0">
                <a:solidFill>
                  <a:srgbClr val="414142"/>
                </a:solidFill>
                <a:latin typeface="Myriad Pro" panose="020B0503030403020204" pitchFamily="34" charset="0"/>
              </a:rPr>
              <a:t> has a wide therapeutic index as patients generally take 30mg twice daily, while concentrations of 20mg/kg may produce toxicity. </a:t>
            </a:r>
          </a:p>
          <a:p>
            <a:pPr algn="l"/>
            <a:endParaRPr lang="en-US" dirty="0">
              <a:latin typeface="Myriad Pro" panose="020B0503030403020204" pitchFamily="34" charset="0"/>
            </a:endParaRPr>
          </a:p>
        </p:txBody>
      </p:sp>
    </p:spTree>
    <p:extLst>
      <p:ext uri="{BB962C8B-B14F-4D97-AF65-F5344CB8AC3E}">
        <p14:creationId xmlns:p14="http://schemas.microsoft.com/office/powerpoint/2010/main" val="296042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1E038-0567-7240-E293-938A2C3E0CB4}"/>
              </a:ext>
            </a:extLst>
          </p:cNvPr>
          <p:cNvSpPr>
            <a:spLocks noGrp="1"/>
          </p:cNvSpPr>
          <p:nvPr>
            <p:ph type="title"/>
          </p:nvPr>
        </p:nvSpPr>
        <p:spPr/>
        <p:txBody>
          <a:bodyPr/>
          <a:lstStyle/>
          <a:p>
            <a:r>
              <a:rPr lang="en-US" b="0" i="0" u="none" strike="noStrike" baseline="0" dirty="0">
                <a:solidFill>
                  <a:srgbClr val="414142"/>
                </a:solidFill>
                <a:latin typeface="Myriad Pro" panose="020B0503030403020204" pitchFamily="34" charset="0"/>
              </a:rPr>
              <a:t>SIDE EFFECTS</a:t>
            </a:r>
            <a:br>
              <a:rPr lang="en-US" b="0" i="0" u="none" strike="noStrike" baseline="0" dirty="0">
                <a:solidFill>
                  <a:srgbClr val="414142"/>
                </a:solidFill>
                <a:latin typeface="Myriad Pro" panose="020B0503030403020204" pitchFamily="34" charset="0"/>
              </a:rPr>
            </a:br>
            <a:endParaRPr lang="en-US" dirty="0"/>
          </a:p>
        </p:txBody>
      </p:sp>
      <p:sp>
        <p:nvSpPr>
          <p:cNvPr id="3" name="Content Placeholder 2">
            <a:extLst>
              <a:ext uri="{FF2B5EF4-FFF2-40B4-BE49-F238E27FC236}">
                <a16:creationId xmlns:a16="http://schemas.microsoft.com/office/drawing/2014/main" id="{AD730DBC-2685-8A40-DD19-0F3F79ECFCFA}"/>
              </a:ext>
            </a:extLst>
          </p:cNvPr>
          <p:cNvSpPr>
            <a:spLocks noGrp="1"/>
          </p:cNvSpPr>
          <p:nvPr>
            <p:ph idx="1"/>
          </p:nvPr>
        </p:nvSpPr>
        <p:spPr>
          <a:xfrm>
            <a:off x="3729162" y="1599243"/>
            <a:ext cx="5224007" cy="4023360"/>
          </a:xfrm>
        </p:spPr>
        <p:txBody>
          <a:bodyPr>
            <a:noAutofit/>
          </a:bodyPr>
          <a:lstStyle/>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Flatulence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Nausea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Diarrhea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Vomiting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Constipation</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Abdominal pain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Discolored feces </a:t>
            </a:r>
            <a:endParaRPr lang="en-US" dirty="0">
              <a:solidFill>
                <a:schemeClr val="tx1"/>
              </a:solidFill>
              <a:latin typeface="Myriad Pro" panose="020B0503030403020204" pitchFamily="34" charset="0"/>
            </a:endParaRP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Abdominal discomfort, pain </a:t>
            </a:r>
            <a:r>
              <a:rPr lang="en-US" dirty="0">
                <a:solidFill>
                  <a:schemeClr val="tx1"/>
                </a:solidFill>
                <a:latin typeface="Myriad Pro" panose="020B0503030403020204" pitchFamily="34" charset="0"/>
              </a:rPr>
              <a:t>and</a:t>
            </a:r>
            <a:r>
              <a:rPr lang="en-US" b="0" i="0" u="none" strike="noStrike" baseline="0" dirty="0">
                <a:solidFill>
                  <a:schemeClr val="tx1"/>
                </a:solidFill>
                <a:latin typeface="Myriad Pro" panose="020B0503030403020204" pitchFamily="34" charset="0"/>
              </a:rPr>
              <a:t> distension</a:t>
            </a:r>
          </a:p>
        </p:txBody>
      </p:sp>
    </p:spTree>
    <p:extLst>
      <p:ext uri="{BB962C8B-B14F-4D97-AF65-F5344CB8AC3E}">
        <p14:creationId xmlns:p14="http://schemas.microsoft.com/office/powerpoint/2010/main" val="883573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CB30-ACD5-5FF1-6256-47137E137F92}"/>
              </a:ext>
            </a:extLst>
          </p:cNvPr>
          <p:cNvSpPr>
            <a:spLocks noGrp="1"/>
          </p:cNvSpPr>
          <p:nvPr>
            <p:ph type="title"/>
          </p:nvPr>
        </p:nvSpPr>
        <p:spPr/>
        <p:txBody>
          <a:bodyPr/>
          <a:lstStyle/>
          <a:p>
            <a:r>
              <a:rPr lang="en-US" b="0" i="0" u="none" strike="noStrike" baseline="0" dirty="0">
                <a:solidFill>
                  <a:srgbClr val="414142"/>
                </a:solidFill>
                <a:latin typeface="Myriad Pro" panose="020B0503030403020204" pitchFamily="34" charset="0"/>
              </a:rPr>
              <a:t>CONTRAINDICATIONS</a:t>
            </a:r>
            <a:br>
              <a:rPr lang="en-US" b="0" i="0" u="none" strike="noStrike" baseline="0" dirty="0">
                <a:solidFill>
                  <a:srgbClr val="414142"/>
                </a:solidFill>
                <a:latin typeface="Myriad Pro" panose="020B0503030403020204" pitchFamily="34" charset="0"/>
              </a:rPr>
            </a:br>
            <a:endParaRPr lang="en-US" dirty="0">
              <a:latin typeface="Myriad Pro" panose="020B0503030403020204" pitchFamily="34" charset="0"/>
            </a:endParaRPr>
          </a:p>
        </p:txBody>
      </p:sp>
      <p:sp>
        <p:nvSpPr>
          <p:cNvPr id="3" name="Content Placeholder 2">
            <a:extLst>
              <a:ext uri="{FF2B5EF4-FFF2-40B4-BE49-F238E27FC236}">
                <a16:creationId xmlns:a16="http://schemas.microsoft.com/office/drawing/2014/main" id="{81FC8EC9-0D6C-9347-35FA-F91E3498D784}"/>
              </a:ext>
            </a:extLst>
          </p:cNvPr>
          <p:cNvSpPr>
            <a:spLocks noGrp="1"/>
          </p:cNvSpPr>
          <p:nvPr>
            <p:ph idx="1"/>
          </p:nvPr>
        </p:nvSpPr>
        <p:spPr/>
        <p:txBody>
          <a:bodyPr>
            <a:normAutofit/>
          </a:bodyPr>
          <a:lstStyle/>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Hypersensitivity to the active substance or to any of the excipients</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Reactions could include shock, clinically significant hypotension, loss of consciousness, and/or collapse.</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Hemochromatosis and other iron overload syndromes</a:t>
            </a:r>
          </a:p>
          <a:p>
            <a:pPr algn="l">
              <a:buFont typeface="Wingdings" panose="05000000000000000000" pitchFamily="2" charset="2"/>
              <a:buChar char="§"/>
            </a:pPr>
            <a:r>
              <a:rPr lang="en-US" dirty="0">
                <a:solidFill>
                  <a:schemeClr val="tx1"/>
                </a:solidFill>
                <a:latin typeface="Myriad Pro" panose="020B0503030403020204" pitchFamily="34" charset="0"/>
              </a:rPr>
              <a:t>Concomitant u</a:t>
            </a:r>
            <a:r>
              <a:rPr lang="en-US" b="0" i="0" u="none" strike="noStrike" baseline="0" dirty="0">
                <a:solidFill>
                  <a:schemeClr val="tx1"/>
                </a:solidFill>
                <a:latin typeface="Myriad Pro" panose="020B0503030403020204" pitchFamily="34" charset="0"/>
              </a:rPr>
              <a:t>se in patients </a:t>
            </a:r>
            <a:r>
              <a:rPr lang="en-US" dirty="0">
                <a:solidFill>
                  <a:schemeClr val="tx1"/>
                </a:solidFill>
                <a:latin typeface="Myriad Pro" panose="020B0503030403020204" pitchFamily="34" charset="0"/>
              </a:rPr>
              <a:t>r</a:t>
            </a:r>
            <a:r>
              <a:rPr lang="en-US" b="0" i="0" u="none" strike="noStrike" baseline="0" dirty="0">
                <a:solidFill>
                  <a:schemeClr val="tx1"/>
                </a:solidFill>
                <a:latin typeface="Myriad Pro" panose="020B0503030403020204" pitchFamily="34" charset="0"/>
              </a:rPr>
              <a:t>eceiving repeated blood transfusions may result  in iron overload</a:t>
            </a:r>
          </a:p>
          <a:p>
            <a:endParaRPr lang="en-US" dirty="0"/>
          </a:p>
        </p:txBody>
      </p:sp>
    </p:spTree>
    <p:extLst>
      <p:ext uri="{BB962C8B-B14F-4D97-AF65-F5344CB8AC3E}">
        <p14:creationId xmlns:p14="http://schemas.microsoft.com/office/powerpoint/2010/main" val="58282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CEDD-91AE-9170-C637-347BD970A26B}"/>
              </a:ext>
            </a:extLst>
          </p:cNvPr>
          <p:cNvSpPr>
            <a:spLocks noGrp="1"/>
          </p:cNvSpPr>
          <p:nvPr>
            <p:ph type="title"/>
          </p:nvPr>
        </p:nvSpPr>
        <p:spPr/>
        <p:txBody>
          <a:bodyPr/>
          <a:lstStyle/>
          <a:p>
            <a:r>
              <a:rPr lang="en-US" b="0" i="0" u="none" strike="noStrike" baseline="0" dirty="0">
                <a:solidFill>
                  <a:srgbClr val="414142"/>
                </a:solidFill>
                <a:latin typeface="Myriad Pro" panose="020B0503030403020204" pitchFamily="34" charset="0"/>
              </a:rPr>
              <a:t>WARNING AND PRECAUTION</a:t>
            </a:r>
            <a:br>
              <a:rPr lang="en-US" b="0" i="0" u="none" strike="noStrike" baseline="0" dirty="0">
                <a:solidFill>
                  <a:srgbClr val="414142"/>
                </a:solidFill>
                <a:latin typeface="Myriad Pro" panose="020B0503030403020204" pitchFamily="34" charset="0"/>
              </a:rPr>
            </a:br>
            <a:endParaRPr lang="en-US" dirty="0"/>
          </a:p>
        </p:txBody>
      </p:sp>
      <p:sp>
        <p:nvSpPr>
          <p:cNvPr id="3" name="Content Placeholder 2">
            <a:extLst>
              <a:ext uri="{FF2B5EF4-FFF2-40B4-BE49-F238E27FC236}">
                <a16:creationId xmlns:a16="http://schemas.microsoft.com/office/drawing/2014/main" id="{419FE82B-7443-FEA3-C648-65C6026563C6}"/>
              </a:ext>
            </a:extLst>
          </p:cNvPr>
          <p:cNvSpPr>
            <a:spLocks noGrp="1"/>
          </p:cNvSpPr>
          <p:nvPr>
            <p:ph idx="1"/>
          </p:nvPr>
        </p:nvSpPr>
        <p:spPr/>
        <p:txBody>
          <a:bodyPr/>
          <a:lstStyle/>
          <a:p>
            <a:pPr algn="l"/>
            <a:r>
              <a:rPr lang="en-US" b="0" i="0" u="none" strike="noStrike" baseline="0" dirty="0">
                <a:solidFill>
                  <a:schemeClr val="tx1"/>
                </a:solidFill>
                <a:latin typeface="Myriad Pro" panose="020B0503030403020204" pitchFamily="34" charset="0"/>
              </a:rPr>
              <a:t>Increased Risk of Inflammatory Bowel Disease: Avoid use of this drug in patients with an active inflammatory bowel disease, as there is potential risk of increased inflammation in the gastrointestinal tract.</a:t>
            </a:r>
          </a:p>
          <a:p>
            <a:pPr algn="l"/>
            <a:r>
              <a:rPr lang="en-US" b="0" i="0" u="none" strike="noStrike" baseline="0" dirty="0">
                <a:solidFill>
                  <a:schemeClr val="tx1"/>
                </a:solidFill>
                <a:latin typeface="Myriad Pro" panose="020B0503030403020204" pitchFamily="34" charset="0"/>
              </a:rPr>
              <a:t>The following clinically significant adverse reactions are described elsewhere in the labeling:</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Increased Risk of Inflammatory Bowel Disease</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Iron Overload</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Risk of Overdosage in Children Due to Accidental Ingestion</a:t>
            </a:r>
            <a:endParaRPr lang="en-US" dirty="0">
              <a:solidFill>
                <a:schemeClr val="tx1"/>
              </a:solidFill>
              <a:latin typeface="Myriad Pro" panose="020B0503030403020204" pitchFamily="34" charset="0"/>
            </a:endParaRPr>
          </a:p>
          <a:p>
            <a:endParaRPr lang="en-US" dirty="0"/>
          </a:p>
        </p:txBody>
      </p:sp>
    </p:spTree>
    <p:extLst>
      <p:ext uri="{BB962C8B-B14F-4D97-AF65-F5344CB8AC3E}">
        <p14:creationId xmlns:p14="http://schemas.microsoft.com/office/powerpoint/2010/main" val="231321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DB252E-D73D-8AA7-D81B-53929F5CE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BFBA0-D642-C7E7-2018-78E639D6D59C}"/>
              </a:ext>
            </a:extLst>
          </p:cNvPr>
          <p:cNvSpPr>
            <a:spLocks noGrp="1"/>
          </p:cNvSpPr>
          <p:nvPr>
            <p:ph type="title"/>
          </p:nvPr>
        </p:nvSpPr>
        <p:spPr>
          <a:xfrm>
            <a:off x="3854736" y="353961"/>
            <a:ext cx="4487443" cy="896702"/>
          </a:xfrm>
        </p:spPr>
        <p:txBody>
          <a:bodyPr/>
          <a:lstStyle/>
          <a:p>
            <a:r>
              <a:rPr lang="en-US" dirty="0">
                <a:solidFill>
                  <a:srgbClr val="9D0C0C"/>
                </a:solidFill>
              </a:rPr>
              <a:t>Types of anemia</a:t>
            </a:r>
          </a:p>
        </p:txBody>
      </p:sp>
      <p:sp>
        <p:nvSpPr>
          <p:cNvPr id="3" name="Content Placeholder 2">
            <a:extLst>
              <a:ext uri="{FF2B5EF4-FFF2-40B4-BE49-F238E27FC236}">
                <a16:creationId xmlns:a16="http://schemas.microsoft.com/office/drawing/2014/main" id="{F24D0C1B-8A89-6FF1-CAA9-295A9024F251}"/>
              </a:ext>
            </a:extLst>
          </p:cNvPr>
          <p:cNvSpPr>
            <a:spLocks noGrp="1"/>
          </p:cNvSpPr>
          <p:nvPr>
            <p:ph sz="half" idx="1"/>
          </p:nvPr>
        </p:nvSpPr>
        <p:spPr>
          <a:xfrm>
            <a:off x="993056" y="1449860"/>
            <a:ext cx="9180673" cy="2390620"/>
          </a:xfrm>
        </p:spPr>
        <p:txBody>
          <a:bodyPr>
            <a:noAutofit/>
          </a:bodyPr>
          <a:lstStyle/>
          <a:p>
            <a:pPr>
              <a:buFont typeface="Wingdings" panose="05000000000000000000" pitchFamily="2" charset="2"/>
              <a:buChar char="v"/>
            </a:pPr>
            <a:r>
              <a:rPr lang="en-US" sz="2400" dirty="0">
                <a:solidFill>
                  <a:schemeClr val="tx1"/>
                </a:solidFill>
              </a:rPr>
              <a:t>Physiological anemia of pregnancy</a:t>
            </a:r>
          </a:p>
          <a:p>
            <a:pPr>
              <a:buFont typeface="Wingdings" panose="05000000000000000000" pitchFamily="2" charset="2"/>
              <a:buChar char="v"/>
            </a:pPr>
            <a:r>
              <a:rPr lang="en-US" sz="2400" dirty="0">
                <a:solidFill>
                  <a:schemeClr val="tx1"/>
                </a:solidFill>
              </a:rPr>
              <a:t>Pathological anemia-</a:t>
            </a:r>
          </a:p>
          <a:p>
            <a:pPr lvl="4">
              <a:buFont typeface="Wingdings" panose="05000000000000000000" pitchFamily="2" charset="2"/>
              <a:buChar char="Ø"/>
            </a:pPr>
            <a:r>
              <a:rPr lang="en-US" sz="2400" dirty="0">
                <a:solidFill>
                  <a:schemeClr val="tx1"/>
                </a:solidFill>
              </a:rPr>
              <a:t>Microcytic anemia: MCV &lt; 80 </a:t>
            </a:r>
            <a:r>
              <a:rPr lang="en-US" sz="2400" dirty="0" err="1">
                <a:solidFill>
                  <a:schemeClr val="tx1"/>
                </a:solidFill>
              </a:rPr>
              <a:t>fL</a:t>
            </a:r>
            <a:endParaRPr lang="en-US" sz="2400" dirty="0">
              <a:solidFill>
                <a:schemeClr val="tx1"/>
              </a:solidFill>
            </a:endParaRPr>
          </a:p>
          <a:p>
            <a:pPr lvl="4">
              <a:buFont typeface="Wingdings" panose="05000000000000000000" pitchFamily="2" charset="2"/>
              <a:buChar char="Ø"/>
            </a:pPr>
            <a:r>
              <a:rPr lang="en-US" sz="2400" dirty="0">
                <a:solidFill>
                  <a:schemeClr val="tx1"/>
                </a:solidFill>
              </a:rPr>
              <a:t>Normocytic anemia: MCV 80-100 </a:t>
            </a:r>
            <a:r>
              <a:rPr lang="en-US" sz="2400" dirty="0" err="1">
                <a:solidFill>
                  <a:schemeClr val="tx1"/>
                </a:solidFill>
              </a:rPr>
              <a:t>fL</a:t>
            </a:r>
            <a:endParaRPr lang="en-US" sz="2400" dirty="0">
              <a:solidFill>
                <a:schemeClr val="tx1"/>
              </a:solidFill>
            </a:endParaRPr>
          </a:p>
          <a:p>
            <a:pPr lvl="4">
              <a:buFont typeface="Wingdings" panose="05000000000000000000" pitchFamily="2" charset="2"/>
              <a:buChar char="Ø"/>
            </a:pPr>
            <a:r>
              <a:rPr lang="en-US" sz="2400" dirty="0">
                <a:solidFill>
                  <a:schemeClr val="tx1"/>
                </a:solidFill>
              </a:rPr>
              <a:t>Macrocytic anemia: MCV &gt; 100 </a:t>
            </a:r>
            <a:r>
              <a:rPr lang="en-US" sz="2400" dirty="0" err="1">
                <a:solidFill>
                  <a:schemeClr val="tx1"/>
                </a:solidFill>
              </a:rPr>
              <a:t>fL</a:t>
            </a:r>
            <a:endParaRPr lang="en-US" sz="2400" dirty="0">
              <a:solidFill>
                <a:schemeClr val="tx1"/>
              </a:solidFill>
            </a:endParaRPr>
          </a:p>
          <a:p>
            <a:pPr marL="749808" lvl="4" indent="0">
              <a:buNone/>
            </a:pPr>
            <a:endParaRPr lang="en-US" sz="2400" dirty="0">
              <a:solidFill>
                <a:schemeClr val="tx1"/>
              </a:solidFill>
            </a:endParaRPr>
          </a:p>
          <a:p>
            <a:pPr>
              <a:buFont typeface="Wingdings" panose="05000000000000000000" pitchFamily="2" charset="2"/>
              <a:buChar char="Ø"/>
            </a:pPr>
            <a:endParaRPr lang="en-US" sz="2400" dirty="0"/>
          </a:p>
          <a:p>
            <a:br>
              <a:rPr lang="en-US" sz="1200" dirty="0">
                <a:latin typeface="Myriad Pro" panose="020B0503030403020204" pitchFamily="34" charset="0"/>
              </a:rPr>
            </a:br>
            <a:endParaRPr lang="en-US" sz="1200" dirty="0">
              <a:latin typeface="Myriad Pro" panose="020B0503030403020204" pitchFamily="34" charset="0"/>
            </a:endParaRPr>
          </a:p>
          <a:p>
            <a:pPr marL="1071400" lvl="6" indent="0">
              <a:buNone/>
            </a:pPr>
            <a:endParaRPr lang="en-US" sz="2400" dirty="0"/>
          </a:p>
          <a:p>
            <a:pPr marL="1071400" lvl="6" indent="0">
              <a:buNone/>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v"/>
            </a:pPr>
            <a:endParaRPr lang="en-US" sz="2400" dirty="0"/>
          </a:p>
          <a:p>
            <a:endParaRPr lang="en-US" sz="2400" dirty="0"/>
          </a:p>
        </p:txBody>
      </p:sp>
      <p:sp>
        <p:nvSpPr>
          <p:cNvPr id="5" name="TextBox 4">
            <a:extLst>
              <a:ext uri="{FF2B5EF4-FFF2-40B4-BE49-F238E27FC236}">
                <a16:creationId xmlns:a16="http://schemas.microsoft.com/office/drawing/2014/main" id="{EE8EF85B-9309-1D5C-3A31-3AED91AF6659}"/>
              </a:ext>
            </a:extLst>
          </p:cNvPr>
          <p:cNvSpPr txBox="1"/>
          <p:nvPr/>
        </p:nvSpPr>
        <p:spPr>
          <a:xfrm>
            <a:off x="6678369" y="5937838"/>
            <a:ext cx="6094674" cy="230832"/>
          </a:xfrm>
          <a:prstGeom prst="rect">
            <a:avLst/>
          </a:prstGeom>
          <a:noFill/>
        </p:spPr>
        <p:txBody>
          <a:bodyPr wrap="square">
            <a:spAutoFit/>
          </a:bodyPr>
          <a:lstStyle/>
          <a:p>
            <a:r>
              <a:rPr lang="en-US" sz="900" dirty="0" err="1">
                <a:latin typeface="Myriad Pro" panose="020B0503030403020204" pitchFamily="34" charset="0"/>
              </a:rPr>
              <a:t>Re</a:t>
            </a:r>
            <a:r>
              <a:rPr lang="en-US" sz="800" dirty="0" err="1">
                <a:latin typeface="Myriad Pro" panose="020B0503030403020204" pitchFamily="34" charset="0"/>
              </a:rPr>
              <a:t>f:Newhall</a:t>
            </a:r>
            <a:r>
              <a:rPr lang="en-US" sz="800" dirty="0">
                <a:latin typeface="Myriad Pro" panose="020B0503030403020204" pitchFamily="34" charset="0"/>
              </a:rPr>
              <a:t> et al. General overview of </a:t>
            </a:r>
            <a:r>
              <a:rPr lang="en-US" sz="800" dirty="0" err="1">
                <a:latin typeface="Myriad Pro" panose="020B0503030403020204" pitchFamily="34" charset="0"/>
              </a:rPr>
              <a:t>anaemia</a:t>
            </a:r>
            <a:r>
              <a:rPr lang="en-US" sz="800" dirty="0">
                <a:latin typeface="Myriad Pro" panose="020B0503030403020204" pitchFamily="34" charset="0"/>
              </a:rPr>
              <a:t> management, The Netherlands Journal of Medicine, APRIL 2020, VOL. 78, NO. 3</a:t>
            </a:r>
          </a:p>
        </p:txBody>
      </p:sp>
      <p:sp>
        <p:nvSpPr>
          <p:cNvPr id="7" name="TextBox 6">
            <a:extLst>
              <a:ext uri="{FF2B5EF4-FFF2-40B4-BE49-F238E27FC236}">
                <a16:creationId xmlns:a16="http://schemas.microsoft.com/office/drawing/2014/main" id="{DDD22E1A-641B-4C8E-4EA9-542A87D8F876}"/>
              </a:ext>
            </a:extLst>
          </p:cNvPr>
          <p:cNvSpPr txBox="1"/>
          <p:nvPr/>
        </p:nvSpPr>
        <p:spPr>
          <a:xfrm>
            <a:off x="220362" y="4803872"/>
            <a:ext cx="6388442" cy="604268"/>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Char char=" "/>
              <a:tabLst/>
              <a:defRPr/>
            </a:pPr>
            <a:r>
              <a:rPr kumimoji="0" lang="en-US" sz="1200" b="0" i="0" u="none" strike="noStrike" kern="1200" cap="none" spc="0" normalizeH="0" baseline="0" noProof="0" dirty="0">
                <a:ln>
                  <a:noFill/>
                </a:ln>
                <a:solidFill>
                  <a:srgbClr val="231F20"/>
                </a:solidFill>
                <a:effectLst/>
                <a:uLnTx/>
                <a:uFillTx/>
                <a:latin typeface="Myriad Pro" panose="020B0503030403020204" pitchFamily="34" charset="0"/>
                <a:ea typeface="+mn-ea"/>
                <a:cs typeface="+mn-cs"/>
              </a:rPr>
              <a:t>MCV-Mean corpuscular volume, measures red blood cell size. </a:t>
            </a:r>
          </a:p>
          <a:p>
            <a:pPr marL="91440" marR="0" lvl="0" indent="-9144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Char char=" "/>
              <a:tabLst/>
              <a:defRPr/>
            </a:pPr>
            <a:r>
              <a:rPr kumimoji="0" lang="en-US" sz="1200" b="0" i="0" u="none" strike="noStrike" kern="1200" cap="none" spc="0" normalizeH="0" baseline="0" noProof="0" dirty="0">
                <a:ln>
                  <a:noFill/>
                </a:ln>
                <a:solidFill>
                  <a:srgbClr val="231F20"/>
                </a:solidFill>
                <a:effectLst/>
                <a:uLnTx/>
                <a:uFillTx/>
                <a:latin typeface="Myriad Pro" panose="020B0503030403020204" pitchFamily="34" charset="0"/>
                <a:ea typeface="+mn-ea"/>
                <a:cs typeface="+mn-cs"/>
              </a:rPr>
              <a:t>A typical adult MCV level is 80–100 femtoliters (</a:t>
            </a:r>
            <a:r>
              <a:rPr kumimoji="0" lang="en-US" sz="1200" b="0" i="0" u="none" strike="noStrike" kern="1200" cap="none" spc="0" normalizeH="0" baseline="0" noProof="0" dirty="0" err="1">
                <a:ln>
                  <a:noFill/>
                </a:ln>
                <a:solidFill>
                  <a:srgbClr val="231F20"/>
                </a:solidFill>
                <a:effectLst/>
                <a:uLnTx/>
                <a:uFillTx/>
                <a:latin typeface="Myriad Pro" panose="020B0503030403020204" pitchFamily="34" charset="0"/>
                <a:ea typeface="+mn-ea"/>
                <a:cs typeface="+mn-cs"/>
              </a:rPr>
              <a:t>fl</a:t>
            </a:r>
            <a:r>
              <a:rPr kumimoji="0" lang="en-US" sz="1200" b="0" i="0" u="none" strike="noStrike" kern="1200" cap="none" spc="0" normalizeH="0" baseline="0" noProof="0" dirty="0">
                <a:ln>
                  <a:noFill/>
                </a:ln>
                <a:solidFill>
                  <a:srgbClr val="231F20"/>
                </a:solidFill>
                <a:effectLst/>
                <a:uLnTx/>
                <a:uFillTx/>
                <a:latin typeface="Myriad Pro" panose="020B0503030403020204" pitchFamily="34" charset="0"/>
                <a:ea typeface="+mn-ea"/>
                <a:cs typeface="+mn-cs"/>
              </a:rPr>
              <a:t>).</a:t>
            </a:r>
          </a:p>
        </p:txBody>
      </p:sp>
      <p:pic>
        <p:nvPicPr>
          <p:cNvPr id="6" name="Picture 5">
            <a:extLst>
              <a:ext uri="{FF2B5EF4-FFF2-40B4-BE49-F238E27FC236}">
                <a16:creationId xmlns:a16="http://schemas.microsoft.com/office/drawing/2014/main" id="{7E000FDE-6DF7-7DCB-0B59-4ABCB280F68F}"/>
              </a:ext>
            </a:extLst>
          </p:cNvPr>
          <p:cNvPicPr>
            <a:picLocks noChangeAspect="1"/>
          </p:cNvPicPr>
          <p:nvPr/>
        </p:nvPicPr>
        <p:blipFill rotWithShape="1">
          <a:blip r:embed="rId2">
            <a:extLst>
              <a:ext uri="{28A0092B-C50C-407E-A947-70E740481C1C}">
                <a14:useLocalDpi xmlns:a14="http://schemas.microsoft.com/office/drawing/2010/main" val="0"/>
              </a:ext>
            </a:extLst>
          </a:blip>
          <a:srcRect l="10897" t="8186" r="9535" b="8268"/>
          <a:stretch/>
        </p:blipFill>
        <p:spPr>
          <a:xfrm>
            <a:off x="7364626" y="1449860"/>
            <a:ext cx="4330585" cy="2755828"/>
          </a:xfrm>
          <a:prstGeom prst="rect">
            <a:avLst/>
          </a:prstGeom>
        </p:spPr>
      </p:pic>
    </p:spTree>
    <p:extLst>
      <p:ext uri="{BB962C8B-B14F-4D97-AF65-F5344CB8AC3E}">
        <p14:creationId xmlns:p14="http://schemas.microsoft.com/office/powerpoint/2010/main" val="1706133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4BA8-AB8A-0700-43CD-6CC81BCC3385}"/>
              </a:ext>
            </a:extLst>
          </p:cNvPr>
          <p:cNvSpPr>
            <a:spLocks noGrp="1"/>
          </p:cNvSpPr>
          <p:nvPr>
            <p:ph type="title"/>
          </p:nvPr>
        </p:nvSpPr>
        <p:spPr/>
        <p:txBody>
          <a:bodyPr/>
          <a:lstStyle/>
          <a:p>
            <a:r>
              <a:rPr lang="en-US" sz="4800" b="0" i="0" u="none" strike="noStrike" baseline="0" dirty="0">
                <a:solidFill>
                  <a:srgbClr val="414142"/>
                </a:solidFill>
                <a:latin typeface="Myriad Pro" panose="020B0503030403020204" pitchFamily="34" charset="0"/>
              </a:rPr>
              <a:t>USE IN SPECIFIC POPULATIONS</a:t>
            </a:r>
            <a:br>
              <a:rPr lang="en-US" sz="4800" b="0" i="0" u="none" strike="noStrike" baseline="0" dirty="0">
                <a:solidFill>
                  <a:srgbClr val="414142"/>
                </a:solidFill>
                <a:latin typeface="Myriad Pro" panose="020B0503030403020204" pitchFamily="34" charset="0"/>
              </a:rPr>
            </a:br>
            <a:endParaRPr lang="en-US" dirty="0">
              <a:latin typeface="Myriad Pro" panose="020B0503030403020204" pitchFamily="34" charset="0"/>
            </a:endParaRPr>
          </a:p>
        </p:txBody>
      </p:sp>
      <p:sp>
        <p:nvSpPr>
          <p:cNvPr id="3" name="Content Placeholder 2">
            <a:extLst>
              <a:ext uri="{FF2B5EF4-FFF2-40B4-BE49-F238E27FC236}">
                <a16:creationId xmlns:a16="http://schemas.microsoft.com/office/drawing/2014/main" id="{A84EC296-F2AD-A31F-C932-BD39D3269E44}"/>
              </a:ext>
            </a:extLst>
          </p:cNvPr>
          <p:cNvSpPr>
            <a:spLocks noGrp="1"/>
          </p:cNvSpPr>
          <p:nvPr>
            <p:ph idx="1"/>
          </p:nvPr>
        </p:nvSpPr>
        <p:spPr>
          <a:xfrm>
            <a:off x="938254" y="1324248"/>
            <a:ext cx="10058400" cy="4663084"/>
          </a:xfrm>
        </p:spPr>
        <p:txBody>
          <a:bodyPr>
            <a:noAutofit/>
          </a:bodyPr>
          <a:lstStyle/>
          <a:p>
            <a:pPr algn="l">
              <a:spcBef>
                <a:spcPts val="600"/>
              </a:spcBef>
            </a:pPr>
            <a:r>
              <a:rPr lang="en-US" b="1" i="0" u="none" strike="noStrike" baseline="0" dirty="0">
                <a:solidFill>
                  <a:srgbClr val="C00000"/>
                </a:solidFill>
                <a:latin typeface="Myriad Pro" panose="020B0503030403020204" pitchFamily="34" charset="0"/>
              </a:rPr>
              <a:t>Pregnancy:</a:t>
            </a:r>
            <a:r>
              <a:rPr lang="en-US" b="0" i="0" u="none" strike="noStrike" baseline="0" dirty="0">
                <a:solidFill>
                  <a:srgbClr val="C00000"/>
                </a:solidFill>
                <a:latin typeface="Myriad Pro" panose="020B0503030403020204" pitchFamily="34" charset="0"/>
              </a:rPr>
              <a:t> </a:t>
            </a:r>
            <a:r>
              <a:rPr lang="en-US" b="0" i="0" u="none" strike="noStrike" baseline="0" dirty="0">
                <a:solidFill>
                  <a:schemeClr val="tx1"/>
                </a:solidFill>
                <a:latin typeface="Myriad Pro" panose="020B0503030403020204" pitchFamily="34" charset="0"/>
              </a:rPr>
              <a:t>Not absorbed systemically as an intact complex following oral administration. Maternal use is not expected to result in fetal exposure to the drug.</a:t>
            </a:r>
          </a:p>
          <a:p>
            <a:pPr algn="l">
              <a:spcBef>
                <a:spcPts val="600"/>
              </a:spcBef>
            </a:pPr>
            <a:endParaRPr lang="en-US" b="0" i="0" u="none" strike="noStrike" baseline="0" dirty="0">
              <a:solidFill>
                <a:schemeClr val="tx1"/>
              </a:solidFill>
              <a:latin typeface="Myriad Pro" panose="020B0503030403020204" pitchFamily="34" charset="0"/>
            </a:endParaRPr>
          </a:p>
          <a:p>
            <a:pPr algn="l">
              <a:spcBef>
                <a:spcPts val="600"/>
              </a:spcBef>
            </a:pPr>
            <a:r>
              <a:rPr lang="en-US" b="1" i="0" u="none" strike="noStrike" baseline="0" dirty="0">
                <a:solidFill>
                  <a:srgbClr val="C00000"/>
                </a:solidFill>
                <a:latin typeface="Myriad Pro" panose="020B0503030403020204" pitchFamily="34" charset="0"/>
              </a:rPr>
              <a:t>Lactation: </a:t>
            </a:r>
            <a:r>
              <a:rPr lang="en-US" b="0" i="0" u="none" strike="noStrike" baseline="0" dirty="0">
                <a:solidFill>
                  <a:schemeClr val="tx1"/>
                </a:solidFill>
                <a:latin typeface="Myriad Pro" panose="020B0503030403020204" pitchFamily="34" charset="0"/>
              </a:rPr>
              <a:t>There are no data on the presence of ferric maltol in human milk, the effects on the breastfed child, or the effects on milk production.</a:t>
            </a:r>
          </a:p>
          <a:p>
            <a:pPr algn="l">
              <a:spcBef>
                <a:spcPts val="600"/>
              </a:spcBef>
            </a:pPr>
            <a:endParaRPr lang="en-US" b="0" i="0" u="none" strike="noStrike" baseline="0" dirty="0">
              <a:solidFill>
                <a:schemeClr val="tx1"/>
              </a:solidFill>
              <a:latin typeface="Myriad Pro" panose="020B0503030403020204" pitchFamily="34" charset="0"/>
            </a:endParaRPr>
          </a:p>
          <a:p>
            <a:pPr algn="l">
              <a:spcBef>
                <a:spcPts val="600"/>
              </a:spcBef>
            </a:pPr>
            <a:r>
              <a:rPr lang="en-US" b="1" i="0" u="none" strike="noStrike" baseline="0" dirty="0">
                <a:solidFill>
                  <a:srgbClr val="C00000"/>
                </a:solidFill>
                <a:latin typeface="Myriad Pro" panose="020B0503030403020204" pitchFamily="34" charset="0"/>
              </a:rPr>
              <a:t>Use in Children and Adolescents : </a:t>
            </a:r>
            <a:r>
              <a:rPr kumimoji="0" lang="en-US" sz="2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Safety and effectiveness of ferric maltol have not been established in pediatric patients. </a:t>
            </a:r>
            <a:r>
              <a:rPr lang="en-US" b="0" i="0" u="none" strike="noStrike" baseline="0" dirty="0">
                <a:solidFill>
                  <a:schemeClr val="tx1"/>
                </a:solidFill>
                <a:latin typeface="Myriad Pro" panose="020B0503030403020204" pitchFamily="34" charset="0"/>
              </a:rPr>
              <a:t>Accidental overdose of iron-containing products is a leading cause of fatal poisoning in children under 6. </a:t>
            </a:r>
          </a:p>
          <a:p>
            <a:pPr algn="l">
              <a:spcBef>
                <a:spcPts val="600"/>
              </a:spcBef>
            </a:pPr>
            <a:endParaRPr lang="en-US" b="0" i="0" u="none" strike="noStrike" baseline="0" dirty="0">
              <a:solidFill>
                <a:schemeClr val="tx1"/>
              </a:solidFill>
              <a:latin typeface="Myriad Pro" panose="020B0503030403020204" pitchFamily="34" charset="0"/>
            </a:endParaRPr>
          </a:p>
          <a:p>
            <a:pPr algn="l">
              <a:spcBef>
                <a:spcPts val="600"/>
              </a:spcBef>
            </a:pPr>
            <a:r>
              <a:rPr lang="en-US" b="1" i="0" u="none" strike="noStrike" baseline="0" dirty="0">
                <a:solidFill>
                  <a:srgbClr val="C00000"/>
                </a:solidFill>
                <a:latin typeface="Myriad Pro" panose="020B0503030403020204" pitchFamily="34" charset="0"/>
              </a:rPr>
              <a:t>Geriatric Use: </a:t>
            </a:r>
            <a:r>
              <a:rPr lang="en-US" b="0" i="0" u="none" strike="noStrike" baseline="0" dirty="0">
                <a:solidFill>
                  <a:schemeClr val="tx1"/>
                </a:solidFill>
                <a:latin typeface="Myriad Pro" panose="020B0503030403020204" pitchFamily="34" charset="0"/>
              </a:rPr>
              <a:t>Of the 295 patients in the randomized trials of Ferric Maltol, 39% of patients were aged 65 and older, while 23% were aged 75 and older. No overall differences in safety or effectiveness were observed between these patients and younger patients.</a:t>
            </a:r>
          </a:p>
        </p:txBody>
      </p:sp>
    </p:spTree>
    <p:extLst>
      <p:ext uri="{BB962C8B-B14F-4D97-AF65-F5344CB8AC3E}">
        <p14:creationId xmlns:p14="http://schemas.microsoft.com/office/powerpoint/2010/main" val="2783701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3F24-B4AC-9623-60D7-6AA7C1FF5EF2}"/>
              </a:ext>
            </a:extLst>
          </p:cNvPr>
          <p:cNvSpPr>
            <a:spLocks noGrp="1"/>
          </p:cNvSpPr>
          <p:nvPr>
            <p:ph type="title"/>
          </p:nvPr>
        </p:nvSpPr>
        <p:spPr/>
        <p:txBody>
          <a:bodyPr/>
          <a:lstStyle/>
          <a:p>
            <a:r>
              <a:rPr lang="en-US" b="0" i="0" u="none" strike="noStrike" baseline="0" dirty="0">
                <a:solidFill>
                  <a:schemeClr val="tx1"/>
                </a:solidFill>
                <a:latin typeface="Myriad Pro" panose="020B0503030403020204" pitchFamily="34" charset="0"/>
              </a:rPr>
              <a:t>OVERDOSE</a:t>
            </a:r>
            <a:br>
              <a:rPr lang="en-US" b="0" i="0" u="none" strike="noStrike" baseline="0" dirty="0">
                <a:solidFill>
                  <a:schemeClr val="tx1"/>
                </a:solidFill>
                <a:latin typeface="Myriad Pro" panose="020B0503030403020204" pitchFamily="34" charset="0"/>
              </a:rPr>
            </a:br>
            <a:endParaRPr lang="en-US" dirty="0"/>
          </a:p>
        </p:txBody>
      </p:sp>
      <p:sp>
        <p:nvSpPr>
          <p:cNvPr id="3" name="Content Placeholder 2">
            <a:extLst>
              <a:ext uri="{FF2B5EF4-FFF2-40B4-BE49-F238E27FC236}">
                <a16:creationId xmlns:a16="http://schemas.microsoft.com/office/drawing/2014/main" id="{8624F1D4-336F-0DB4-5FCC-462F5BF2DE9F}"/>
              </a:ext>
            </a:extLst>
          </p:cNvPr>
          <p:cNvSpPr>
            <a:spLocks noGrp="1"/>
          </p:cNvSpPr>
          <p:nvPr>
            <p:ph idx="1"/>
          </p:nvPr>
        </p:nvSpPr>
        <p:spPr/>
        <p:txBody>
          <a:bodyPr/>
          <a:lstStyle/>
          <a:p>
            <a:pPr algn="l"/>
            <a:r>
              <a:rPr lang="en-US" b="0" i="0" u="none" strike="noStrike" baseline="0" dirty="0">
                <a:solidFill>
                  <a:schemeClr val="tx1"/>
                </a:solidFill>
                <a:latin typeface="Myriad Pro" panose="020B0503030403020204" pitchFamily="34" charset="0"/>
              </a:rPr>
              <a:t>No data are available regarding overdose of ferric maltol in patients. Acute iron ingestion of 20 mg/kg elemental iron is potentially toxic and 200- 250 mg/kg is potentially fatal. Early signs and symptoms of iron overdose may include nausea, vomiting, abdominal pain and diarrhea. In more serious cases there may be evidence of hypoperfusion, metabolic acidosis and systemic toxicity. </a:t>
            </a:r>
          </a:p>
          <a:p>
            <a:pPr algn="l"/>
            <a:r>
              <a:rPr lang="en-US" b="0" i="0" u="none" strike="noStrike" baseline="0" dirty="0">
                <a:solidFill>
                  <a:schemeClr val="tx1"/>
                </a:solidFill>
                <a:latin typeface="Myriad Pro" panose="020B0503030403020204" pitchFamily="34" charset="0"/>
              </a:rPr>
              <a:t>Dosages of ferric maltol in excess of iron needs may lead to accumulation of iron in storage sites leading to hemosiderosis. Periodic monitoring of iron parameters such as serum ferritin and transferrin saturation may assist in recognizing iron accumulation. Do not administer ferric maltol to patients with iron overload.</a:t>
            </a:r>
            <a:endParaRPr lang="en-US" dirty="0">
              <a:solidFill>
                <a:schemeClr val="tx1"/>
              </a:solidFill>
              <a:latin typeface="Myriad Pro" panose="020B0503030403020204" pitchFamily="34" charset="0"/>
            </a:endParaRPr>
          </a:p>
          <a:p>
            <a:endParaRPr lang="en-US" dirty="0"/>
          </a:p>
        </p:txBody>
      </p:sp>
    </p:spTree>
    <p:extLst>
      <p:ext uri="{BB962C8B-B14F-4D97-AF65-F5344CB8AC3E}">
        <p14:creationId xmlns:p14="http://schemas.microsoft.com/office/powerpoint/2010/main" val="3342339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6911-635C-58BE-1B17-2941EBCAEA0A}"/>
              </a:ext>
            </a:extLst>
          </p:cNvPr>
          <p:cNvSpPr>
            <a:spLocks noGrp="1"/>
          </p:cNvSpPr>
          <p:nvPr>
            <p:ph type="title"/>
          </p:nvPr>
        </p:nvSpPr>
        <p:spPr/>
        <p:txBody>
          <a:bodyPr/>
          <a:lstStyle/>
          <a:p>
            <a:r>
              <a:rPr lang="en-US" sz="4800" b="0" i="0" u="none" strike="noStrike" baseline="0" dirty="0">
                <a:solidFill>
                  <a:srgbClr val="414142"/>
                </a:solidFill>
                <a:latin typeface="MyriadPro-Semibold"/>
              </a:rPr>
              <a:t>DRUG INTERACTION</a:t>
            </a:r>
            <a:br>
              <a:rPr lang="en-US" sz="4800" b="0" i="0" u="none" strike="noStrike" baseline="0" dirty="0">
                <a:solidFill>
                  <a:srgbClr val="414142"/>
                </a:solidFill>
                <a:latin typeface="MyriadPro-Semibold"/>
              </a:rPr>
            </a:br>
            <a:endParaRPr lang="en-US" dirty="0"/>
          </a:p>
        </p:txBody>
      </p:sp>
      <p:sp>
        <p:nvSpPr>
          <p:cNvPr id="3" name="Content Placeholder 2">
            <a:extLst>
              <a:ext uri="{FF2B5EF4-FFF2-40B4-BE49-F238E27FC236}">
                <a16:creationId xmlns:a16="http://schemas.microsoft.com/office/drawing/2014/main" id="{F3B84075-AB93-B643-4679-1E68E88DCC90}"/>
              </a:ext>
            </a:extLst>
          </p:cNvPr>
          <p:cNvSpPr>
            <a:spLocks noGrp="1"/>
          </p:cNvSpPr>
          <p:nvPr>
            <p:ph idx="1"/>
          </p:nvPr>
        </p:nvSpPr>
        <p:spPr/>
        <p:txBody>
          <a:bodyPr>
            <a:normAutofit/>
          </a:bodyPr>
          <a:lstStyle/>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There are no empirical data on avoiding drug interactions between ferric maltol and concomitant oral medication.</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Concomitant use of ferric maltol may decrease the bioavailability of some drugs, including mycophenolate, ethinyl estradiol,</a:t>
            </a:r>
            <a:r>
              <a:rPr lang="en-US" dirty="0">
                <a:solidFill>
                  <a:schemeClr val="tx1"/>
                </a:solidFill>
                <a:latin typeface="Myriad Pro" panose="020B0503030403020204" pitchFamily="34" charset="0"/>
              </a:rPr>
              <a:t> levothyroxine,</a:t>
            </a:r>
            <a:r>
              <a:rPr lang="en-US" b="0" i="0" u="none" strike="noStrike" baseline="0" dirty="0">
                <a:solidFill>
                  <a:schemeClr val="tx1"/>
                </a:solidFill>
                <a:latin typeface="Myriad Pro" panose="020B0503030403020204" pitchFamily="34" charset="0"/>
              </a:rPr>
              <a:t> ciprofloxacin and doxycycline. </a:t>
            </a:r>
          </a:p>
          <a:p>
            <a:pPr algn="l">
              <a:buFont typeface="Wingdings" panose="05000000000000000000" pitchFamily="2" charset="2"/>
              <a:buChar char="§"/>
            </a:pPr>
            <a:r>
              <a:rPr lang="en-US" b="0" i="0" u="none" strike="noStrike" baseline="0" dirty="0">
                <a:solidFill>
                  <a:schemeClr val="tx1"/>
                </a:solidFill>
                <a:latin typeface="Myriad Pro" panose="020B0503030403020204" pitchFamily="34" charset="0"/>
              </a:rPr>
              <a:t>For oral drugs where reductions in bioavailability may cause clinically significant effects on its safety or efficacy, separate the administration of ferric maltol by at least 4 hours.</a:t>
            </a:r>
          </a:p>
          <a:p>
            <a:pPr algn="l"/>
            <a:r>
              <a:rPr lang="en-US" b="1" i="0" u="none" strike="noStrike" baseline="0" dirty="0">
                <a:solidFill>
                  <a:srgbClr val="9D0C0C"/>
                </a:solidFill>
                <a:latin typeface="Myriad Pro" panose="020B0503030403020204" pitchFamily="34" charset="0"/>
              </a:rPr>
              <a:t>STORAGE</a:t>
            </a:r>
          </a:p>
          <a:p>
            <a:pPr algn="l"/>
            <a:r>
              <a:rPr lang="en-US" b="0" i="0" u="none" strike="noStrike" baseline="0" dirty="0">
                <a:solidFill>
                  <a:schemeClr val="tx1"/>
                </a:solidFill>
                <a:latin typeface="Myriad Pro" panose="020B0503030403020204" pitchFamily="34" charset="0"/>
              </a:rPr>
              <a:t>Protect from light, store below 250 C &amp; dry place. Keep out of the reach of children.</a:t>
            </a: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91104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2CF5-F8CE-4AEF-F91C-E247A96993E9}"/>
              </a:ext>
            </a:extLst>
          </p:cNvPr>
          <p:cNvSpPr>
            <a:spLocks noGrp="1"/>
          </p:cNvSpPr>
          <p:nvPr>
            <p:ph type="title"/>
          </p:nvPr>
        </p:nvSpPr>
        <p:spPr>
          <a:xfrm>
            <a:off x="4410324" y="2417196"/>
            <a:ext cx="3371352" cy="791155"/>
          </a:xfrm>
        </p:spPr>
        <p:txBody>
          <a:bodyPr/>
          <a:lstStyle/>
          <a:p>
            <a:r>
              <a:rPr lang="en-US" b="1" dirty="0">
                <a:solidFill>
                  <a:srgbClr val="9D0C0C"/>
                </a:solidFill>
              </a:rPr>
              <a:t>Thank you</a:t>
            </a:r>
          </a:p>
        </p:txBody>
      </p:sp>
    </p:spTree>
    <p:extLst>
      <p:ext uri="{BB962C8B-B14F-4D97-AF65-F5344CB8AC3E}">
        <p14:creationId xmlns:p14="http://schemas.microsoft.com/office/powerpoint/2010/main" val="152830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B5A9-E1FB-8D9B-E74D-9F63C717719D}"/>
              </a:ext>
            </a:extLst>
          </p:cNvPr>
          <p:cNvSpPr>
            <a:spLocks noGrp="1"/>
          </p:cNvSpPr>
          <p:nvPr>
            <p:ph type="title"/>
          </p:nvPr>
        </p:nvSpPr>
        <p:spPr>
          <a:xfrm>
            <a:off x="3854736" y="353961"/>
            <a:ext cx="4487443" cy="896702"/>
          </a:xfrm>
        </p:spPr>
        <p:txBody>
          <a:bodyPr/>
          <a:lstStyle/>
          <a:p>
            <a:r>
              <a:rPr lang="en-US" dirty="0">
                <a:solidFill>
                  <a:srgbClr val="9D0C0C"/>
                </a:solidFill>
              </a:rPr>
              <a:t>Types of anemia</a:t>
            </a:r>
          </a:p>
        </p:txBody>
      </p:sp>
      <p:sp>
        <p:nvSpPr>
          <p:cNvPr id="3" name="Content Placeholder 2">
            <a:extLst>
              <a:ext uri="{FF2B5EF4-FFF2-40B4-BE49-F238E27FC236}">
                <a16:creationId xmlns:a16="http://schemas.microsoft.com/office/drawing/2014/main" id="{60E2EDA8-1159-1CB2-B2D4-D1C0A37597C9}"/>
              </a:ext>
            </a:extLst>
          </p:cNvPr>
          <p:cNvSpPr>
            <a:spLocks noGrp="1"/>
          </p:cNvSpPr>
          <p:nvPr>
            <p:ph sz="half" idx="1"/>
          </p:nvPr>
        </p:nvSpPr>
        <p:spPr>
          <a:xfrm>
            <a:off x="354543" y="1232699"/>
            <a:ext cx="11483229" cy="5552302"/>
          </a:xfrm>
        </p:spPr>
        <p:txBody>
          <a:bodyPr>
            <a:noAutofit/>
          </a:bodyPr>
          <a:lstStyle/>
          <a:p>
            <a:pPr lvl="2">
              <a:buFont typeface="Wingdings" panose="05000000000000000000" pitchFamily="2" charset="2"/>
              <a:buChar char="Ø"/>
            </a:pPr>
            <a:r>
              <a:rPr lang="en-US" sz="2000" dirty="0">
                <a:solidFill>
                  <a:schemeClr val="tx1"/>
                </a:solidFill>
                <a:latin typeface="Myriad Pro" panose="020B0503030403020204" pitchFamily="34" charset="0"/>
              </a:rPr>
              <a:t>Microcytic anemia </a:t>
            </a:r>
          </a:p>
          <a:p>
            <a:pPr lvl="8">
              <a:buFont typeface="Wingdings" panose="05000000000000000000" pitchFamily="2" charset="2"/>
              <a:buChar char="ü"/>
            </a:pPr>
            <a:r>
              <a:rPr lang="en-US" sz="2000" dirty="0">
                <a:solidFill>
                  <a:schemeClr val="tx1"/>
                </a:solidFill>
                <a:latin typeface="Myriad Pro" panose="020B0503030403020204" pitchFamily="34" charset="0"/>
              </a:rPr>
              <a:t>Iron deficiency </a:t>
            </a:r>
          </a:p>
          <a:p>
            <a:pPr lvl="8">
              <a:buFont typeface="Wingdings" panose="05000000000000000000" pitchFamily="2" charset="2"/>
              <a:buChar char="ü"/>
            </a:pPr>
            <a:r>
              <a:rPr lang="en-US" sz="2000" dirty="0">
                <a:solidFill>
                  <a:schemeClr val="tx1"/>
                </a:solidFill>
                <a:latin typeface="Myriad Pro" panose="020B0503030403020204" pitchFamily="34" charset="0"/>
              </a:rPr>
              <a:t>Hemoglobinopathies(Thalassemia)</a:t>
            </a:r>
          </a:p>
          <a:p>
            <a:pPr lvl="8">
              <a:buFont typeface="Wingdings" panose="05000000000000000000" pitchFamily="2" charset="2"/>
              <a:buChar char="ü"/>
            </a:pPr>
            <a:r>
              <a:rPr lang="en-US" sz="2000" dirty="0">
                <a:solidFill>
                  <a:schemeClr val="tx1"/>
                </a:solidFill>
                <a:latin typeface="Myriad Pro" panose="020B0503030403020204" pitchFamily="34" charset="0"/>
              </a:rPr>
              <a:t>Anemia of chronic disease(in later stage)</a:t>
            </a:r>
          </a:p>
          <a:p>
            <a:pPr lvl="8">
              <a:buFont typeface="Wingdings" panose="05000000000000000000" pitchFamily="2" charset="2"/>
              <a:buChar char="ü"/>
            </a:pPr>
            <a:r>
              <a:rPr lang="en-US" sz="2000" dirty="0">
                <a:solidFill>
                  <a:schemeClr val="tx1"/>
                </a:solidFill>
                <a:latin typeface="Myriad Pro" panose="020B0503030403020204" pitchFamily="34" charset="0"/>
              </a:rPr>
              <a:t>Sideroblastic anemias</a:t>
            </a:r>
          </a:p>
          <a:p>
            <a:pPr lvl="2">
              <a:buFont typeface="Wingdings" panose="05000000000000000000" pitchFamily="2" charset="2"/>
              <a:buChar char="Ø"/>
            </a:pPr>
            <a:r>
              <a:rPr lang="en-US" sz="2000" dirty="0">
                <a:solidFill>
                  <a:schemeClr val="tx1"/>
                </a:solidFill>
                <a:latin typeface="Myriad Pro" panose="020B0503030403020204" pitchFamily="34" charset="0"/>
              </a:rPr>
              <a:t>Normocytic anemia</a:t>
            </a:r>
          </a:p>
          <a:p>
            <a:pPr lvl="8">
              <a:buFont typeface="Wingdings" panose="05000000000000000000" pitchFamily="2" charset="2"/>
              <a:buChar char="ü"/>
            </a:pPr>
            <a:r>
              <a:rPr lang="en-US" sz="2000" dirty="0">
                <a:solidFill>
                  <a:schemeClr val="tx1"/>
                </a:solidFill>
                <a:latin typeface="Myriad Pro" panose="020B0503030403020204" pitchFamily="34" charset="0"/>
              </a:rPr>
              <a:t>Anemia due to acute /chronic hemorrhage</a:t>
            </a:r>
          </a:p>
          <a:p>
            <a:pPr lvl="8">
              <a:buFont typeface="Wingdings" panose="05000000000000000000" pitchFamily="2" charset="2"/>
              <a:buChar char="ü"/>
            </a:pPr>
            <a:r>
              <a:rPr lang="en-US" sz="2000" dirty="0">
                <a:solidFill>
                  <a:schemeClr val="tx1"/>
                </a:solidFill>
                <a:latin typeface="Myriad Pro" panose="020B0503030403020204" pitchFamily="34" charset="0"/>
              </a:rPr>
              <a:t>Anemia of chronic disease (ACD)</a:t>
            </a:r>
          </a:p>
          <a:p>
            <a:pPr lvl="8">
              <a:buFont typeface="Wingdings" panose="05000000000000000000" pitchFamily="2" charset="2"/>
              <a:buChar char="ü"/>
            </a:pPr>
            <a:r>
              <a:rPr lang="en-US" sz="2000" dirty="0">
                <a:solidFill>
                  <a:schemeClr val="tx1"/>
                </a:solidFill>
                <a:latin typeface="Myriad Pro" panose="020B0503030403020204" pitchFamily="34" charset="0"/>
              </a:rPr>
              <a:t>Secondary to another disorder such as renal failure, hypothyroidism, multiple myeloma.</a:t>
            </a:r>
          </a:p>
          <a:p>
            <a:pPr lvl="8">
              <a:buFont typeface="Wingdings" panose="05000000000000000000" pitchFamily="2" charset="2"/>
              <a:buChar char="ü"/>
            </a:pPr>
            <a:r>
              <a:rPr lang="en-US" sz="2000" dirty="0">
                <a:solidFill>
                  <a:schemeClr val="tx1"/>
                </a:solidFill>
                <a:latin typeface="Myriad Pro" panose="020B0503030403020204" pitchFamily="34" charset="0"/>
              </a:rPr>
              <a:t>Aplastic anemia</a:t>
            </a:r>
          </a:p>
          <a:p>
            <a:pPr lvl="2">
              <a:buFont typeface="Wingdings" panose="05000000000000000000" pitchFamily="2" charset="2"/>
              <a:buChar char="Ø"/>
            </a:pPr>
            <a:r>
              <a:rPr lang="en-US" sz="2000" dirty="0">
                <a:solidFill>
                  <a:schemeClr val="tx1"/>
                </a:solidFill>
                <a:latin typeface="Myriad Pro" panose="020B0503030403020204" pitchFamily="34" charset="0"/>
              </a:rPr>
              <a:t>Macrocytic </a:t>
            </a:r>
            <a:r>
              <a:rPr lang="en-US" sz="2000" dirty="0" err="1">
                <a:solidFill>
                  <a:schemeClr val="tx1"/>
                </a:solidFill>
                <a:latin typeface="Myriad Pro" panose="020B0503030403020204" pitchFamily="34" charset="0"/>
              </a:rPr>
              <a:t>anaemia</a:t>
            </a:r>
            <a:endParaRPr lang="en-US" sz="2000" dirty="0">
              <a:solidFill>
                <a:schemeClr val="tx1"/>
              </a:solidFill>
              <a:latin typeface="Myriad Pro" panose="020B0503030403020204" pitchFamily="34" charset="0"/>
            </a:endParaRPr>
          </a:p>
          <a:p>
            <a:pPr lvl="8">
              <a:buFont typeface="Wingdings" panose="05000000000000000000" pitchFamily="2" charset="2"/>
              <a:buChar char="ü"/>
            </a:pPr>
            <a:r>
              <a:rPr lang="en-US" sz="2000" dirty="0">
                <a:solidFill>
                  <a:schemeClr val="tx1"/>
                </a:solidFill>
                <a:latin typeface="Myriad Pro" panose="020B0503030403020204" pitchFamily="34" charset="0"/>
              </a:rPr>
              <a:t>Folic acid deficiency </a:t>
            </a:r>
          </a:p>
          <a:p>
            <a:pPr lvl="8">
              <a:buFont typeface="Wingdings" panose="05000000000000000000" pitchFamily="2" charset="2"/>
              <a:buChar char="ü"/>
            </a:pPr>
            <a:r>
              <a:rPr lang="en-US" sz="2000" dirty="0">
                <a:solidFill>
                  <a:schemeClr val="tx1"/>
                </a:solidFill>
                <a:latin typeface="Myriad Pro" panose="020B0503030403020204" pitchFamily="34" charset="0"/>
              </a:rPr>
              <a:t>Vitamin B12 deficiency </a:t>
            </a:r>
          </a:p>
          <a:p>
            <a:pPr lvl="8">
              <a:buFont typeface="Wingdings" panose="05000000000000000000" pitchFamily="2" charset="2"/>
              <a:buChar char="ü"/>
            </a:pPr>
            <a:r>
              <a:rPr lang="en-US" sz="2000" dirty="0">
                <a:solidFill>
                  <a:schemeClr val="tx1"/>
                </a:solidFill>
                <a:latin typeface="Myriad Pro" panose="020B0503030403020204" pitchFamily="34" charset="0"/>
              </a:rPr>
              <a:t>Anti-folate drugs (e.g., methotrexate, anti-</a:t>
            </a:r>
            <a:r>
              <a:rPr lang="en-US" sz="2000" dirty="0" err="1">
                <a:solidFill>
                  <a:schemeClr val="tx1"/>
                </a:solidFill>
                <a:latin typeface="Myriad Pro" panose="020B0503030403020204" pitchFamily="34" charset="0"/>
              </a:rPr>
              <a:t>convulsants</a:t>
            </a:r>
            <a:r>
              <a:rPr lang="en-US" sz="2000" dirty="0">
                <a:solidFill>
                  <a:schemeClr val="tx1"/>
                </a:solidFill>
                <a:latin typeface="Myriad Pro" panose="020B0503030403020204" pitchFamily="34" charset="0"/>
              </a:rPr>
              <a:t> )</a:t>
            </a:r>
            <a:endParaRPr kumimoji="0" lang="en-US" sz="2000" b="0" i="0" u="none" strike="noStrike" kern="1200" cap="none" spc="0" normalizeH="0" baseline="0" noProof="0" dirty="0">
              <a:ln>
                <a:noFill/>
              </a:ln>
              <a:solidFill>
                <a:prstClr val="black"/>
              </a:solidFill>
              <a:effectLst/>
              <a:uLnTx/>
              <a:uFillTx/>
              <a:latin typeface="Myriad Pro" panose="020B0503030403020204" pitchFamily="34" charset="0"/>
            </a:endParaRPr>
          </a:p>
          <a:p>
            <a:pPr>
              <a:buFont typeface="Wingdings" panose="05000000000000000000" pitchFamily="2" charset="2"/>
              <a:buChar char="Ø"/>
            </a:pPr>
            <a:endParaRPr lang="en-US" dirty="0">
              <a:latin typeface="Myriad Pro" panose="020B0503030403020204" pitchFamily="34" charset="0"/>
            </a:endParaRPr>
          </a:p>
          <a:p>
            <a:pPr>
              <a:buFont typeface="Wingdings" panose="05000000000000000000" pitchFamily="2" charset="2"/>
              <a:buChar char="Ø"/>
            </a:pPr>
            <a:endParaRPr lang="en-US" dirty="0">
              <a:latin typeface="Myriad Pro" panose="020B0503030403020204" pitchFamily="34" charset="0"/>
            </a:endParaRPr>
          </a:p>
          <a:p>
            <a:pPr marL="1071400" lvl="6" indent="0">
              <a:buNone/>
            </a:pPr>
            <a:endParaRPr lang="en-US" sz="2000" dirty="0">
              <a:latin typeface="Myriad Pro" panose="020B0503030403020204" pitchFamily="34" charset="0"/>
            </a:endParaRPr>
          </a:p>
          <a:p>
            <a:pPr marL="1071400" lvl="6" indent="0">
              <a:buNone/>
            </a:pPr>
            <a:endParaRPr lang="en-US" sz="2000" dirty="0">
              <a:latin typeface="Myriad Pro" panose="020B0503030403020204" pitchFamily="34" charset="0"/>
            </a:endParaRPr>
          </a:p>
          <a:p>
            <a:pPr>
              <a:buFont typeface="Wingdings" panose="05000000000000000000" pitchFamily="2" charset="2"/>
              <a:buChar char="Ø"/>
            </a:pPr>
            <a:endParaRPr lang="en-US" dirty="0">
              <a:latin typeface="Myriad Pro" panose="020B0503030403020204" pitchFamily="34" charset="0"/>
            </a:endParaRPr>
          </a:p>
          <a:p>
            <a:pPr>
              <a:buFont typeface="Wingdings" panose="05000000000000000000" pitchFamily="2" charset="2"/>
              <a:buChar char="v"/>
            </a:pPr>
            <a:endParaRPr lang="en-US" dirty="0">
              <a:latin typeface="Myriad Pro" panose="020B0503030403020204" pitchFamily="34" charset="0"/>
            </a:endParaRPr>
          </a:p>
          <a:p>
            <a:endParaRPr lang="en-US" dirty="0">
              <a:latin typeface="Myriad Pro" panose="020B0503030403020204" pitchFamily="34" charset="0"/>
            </a:endParaRPr>
          </a:p>
        </p:txBody>
      </p:sp>
    </p:spTree>
    <p:extLst>
      <p:ext uri="{BB962C8B-B14F-4D97-AF65-F5344CB8AC3E}">
        <p14:creationId xmlns:p14="http://schemas.microsoft.com/office/powerpoint/2010/main" val="337094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013377" y="65027"/>
            <a:ext cx="4260331" cy="938870"/>
          </a:xfrm>
        </p:spPr>
        <p:txBody>
          <a:bodyPr/>
          <a:lstStyle/>
          <a:p>
            <a:r>
              <a:rPr lang="en-US" dirty="0">
                <a:solidFill>
                  <a:srgbClr val="9D0C0C"/>
                </a:solidFill>
              </a:rPr>
              <a:t>Epidemiology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294" b="7277"/>
          <a:stretch/>
        </p:blipFill>
        <p:spPr>
          <a:xfrm>
            <a:off x="685799" y="1512716"/>
            <a:ext cx="6655157" cy="3994048"/>
          </a:xfrm>
          <a:prstGeom prst="rect">
            <a:avLst/>
          </a:prstGeom>
        </p:spPr>
      </p:pic>
      <p:sp>
        <p:nvSpPr>
          <p:cNvPr id="6" name="TextBox 5"/>
          <p:cNvSpPr txBox="1"/>
          <p:nvPr/>
        </p:nvSpPr>
        <p:spPr>
          <a:xfrm>
            <a:off x="7907627" y="1794356"/>
            <a:ext cx="2936383" cy="1938992"/>
          </a:xfrm>
          <a:prstGeom prst="rect">
            <a:avLst/>
          </a:prstGeom>
          <a:noFill/>
        </p:spPr>
        <p:txBody>
          <a:bodyPr wrap="square" rtlCol="0">
            <a:spAutoFit/>
          </a:bodyPr>
          <a:lstStyle/>
          <a:p>
            <a:r>
              <a:rPr lang="en-US" sz="7200" dirty="0">
                <a:solidFill>
                  <a:srgbClr val="C00000"/>
                </a:solidFill>
              </a:rPr>
              <a:t>1/4</a:t>
            </a:r>
            <a:r>
              <a:rPr lang="en-US" sz="7200" baseline="30000" dirty="0">
                <a:solidFill>
                  <a:srgbClr val="C00000"/>
                </a:solidFill>
              </a:rPr>
              <a:t>th</a:t>
            </a:r>
          </a:p>
          <a:p>
            <a:r>
              <a:rPr lang="en-US" dirty="0"/>
              <a:t> </a:t>
            </a:r>
            <a:r>
              <a:rPr lang="en-US" sz="2400" dirty="0"/>
              <a:t>of world  population is anemic.</a:t>
            </a:r>
          </a:p>
        </p:txBody>
      </p:sp>
      <p:sp>
        <p:nvSpPr>
          <p:cNvPr id="10" name="TextBox 9"/>
          <p:cNvSpPr txBox="1"/>
          <p:nvPr/>
        </p:nvSpPr>
        <p:spPr>
          <a:xfrm>
            <a:off x="8003254" y="3812117"/>
            <a:ext cx="3703643" cy="1846659"/>
          </a:xfrm>
          <a:prstGeom prst="rect">
            <a:avLst/>
          </a:prstGeom>
          <a:noFill/>
        </p:spPr>
        <p:txBody>
          <a:bodyPr wrap="square" rtlCol="0">
            <a:spAutoFit/>
          </a:bodyPr>
          <a:lstStyle/>
          <a:p>
            <a:r>
              <a:rPr lang="en-US" b="1" dirty="0"/>
              <a:t>                    </a:t>
            </a:r>
            <a:endParaRPr lang="en-US" sz="5400" b="1" dirty="0"/>
          </a:p>
          <a:p>
            <a:r>
              <a:rPr lang="en-US" sz="7200" dirty="0">
                <a:solidFill>
                  <a:srgbClr val="C00000"/>
                </a:solidFill>
              </a:rPr>
              <a:t>½ </a:t>
            </a:r>
            <a:r>
              <a:rPr lang="en-US" sz="2400" dirty="0"/>
              <a:t>of this burden is a result of Iron Deficiency.</a:t>
            </a:r>
            <a:endParaRPr lang="en-US" dirty="0"/>
          </a:p>
        </p:txBody>
      </p:sp>
      <p:sp>
        <p:nvSpPr>
          <p:cNvPr id="11" name="TextBox 10"/>
          <p:cNvSpPr txBox="1"/>
          <p:nvPr/>
        </p:nvSpPr>
        <p:spPr>
          <a:xfrm>
            <a:off x="9375818" y="3733348"/>
            <a:ext cx="759854" cy="707886"/>
          </a:xfrm>
          <a:prstGeom prst="rect">
            <a:avLst/>
          </a:prstGeom>
          <a:noFill/>
        </p:spPr>
        <p:txBody>
          <a:bodyPr wrap="square" rtlCol="0">
            <a:spAutoFit/>
          </a:bodyPr>
          <a:lstStyle/>
          <a:p>
            <a:r>
              <a:rPr lang="en-US" sz="4000" dirty="0"/>
              <a:t>&amp;</a:t>
            </a:r>
          </a:p>
        </p:txBody>
      </p:sp>
      <p:sp>
        <p:nvSpPr>
          <p:cNvPr id="8" name="TextBox 7">
            <a:extLst>
              <a:ext uri="{FF2B5EF4-FFF2-40B4-BE49-F238E27FC236}">
                <a16:creationId xmlns:a16="http://schemas.microsoft.com/office/drawing/2014/main" id="{BC3A3971-F5C8-0BB0-5990-827D824A8639}"/>
              </a:ext>
            </a:extLst>
          </p:cNvPr>
          <p:cNvSpPr txBox="1"/>
          <p:nvPr/>
        </p:nvSpPr>
        <p:spPr>
          <a:xfrm>
            <a:off x="194189" y="5658776"/>
            <a:ext cx="6098458" cy="461665"/>
          </a:xfrm>
          <a:prstGeom prst="rect">
            <a:avLst/>
          </a:prstGeom>
          <a:noFill/>
        </p:spPr>
        <p:txBody>
          <a:bodyPr wrap="square">
            <a:spAutoFit/>
          </a:bodyPr>
          <a:lstStyle/>
          <a:p>
            <a:r>
              <a:rPr lang="en-US" sz="1200" dirty="0"/>
              <a:t>Ref-1.Worldwide prevalence of </a:t>
            </a:r>
            <a:r>
              <a:rPr lang="en-US" sz="1200" dirty="0" err="1"/>
              <a:t>anaemia</a:t>
            </a:r>
            <a:r>
              <a:rPr lang="en-US" sz="1200" dirty="0"/>
              <a:t>, WHO Vitamin and Mineral</a:t>
            </a:r>
          </a:p>
          <a:p>
            <a:r>
              <a:rPr lang="en-US" sz="1200" dirty="0"/>
              <a:t>2. Nutrition Information System, 1993–2005</a:t>
            </a:r>
          </a:p>
        </p:txBody>
      </p:sp>
    </p:spTree>
    <p:extLst>
      <p:ext uri="{BB962C8B-B14F-4D97-AF65-F5344CB8AC3E}">
        <p14:creationId xmlns:p14="http://schemas.microsoft.com/office/powerpoint/2010/main" val="387659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145741" y="271897"/>
            <a:ext cx="3900517" cy="938870"/>
          </a:xfrm>
        </p:spPr>
        <p:txBody>
          <a:bodyPr/>
          <a:lstStyle/>
          <a:p>
            <a:r>
              <a:rPr lang="en-US" dirty="0">
                <a:solidFill>
                  <a:srgbClr val="9D0C0C"/>
                </a:solidFill>
              </a:rPr>
              <a:t>Epidemiology</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294" b="7277"/>
          <a:stretch/>
        </p:blipFill>
        <p:spPr>
          <a:xfrm>
            <a:off x="176977" y="1750098"/>
            <a:ext cx="3494483" cy="20971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484" y="2004043"/>
            <a:ext cx="1080026" cy="1260982"/>
          </a:xfrm>
          <a:prstGeom prst="rect">
            <a:avLst/>
          </a:prstGeom>
        </p:spPr>
      </p:pic>
      <p:sp>
        <p:nvSpPr>
          <p:cNvPr id="2" name="Oval 1"/>
          <p:cNvSpPr/>
          <p:nvPr/>
        </p:nvSpPr>
        <p:spPr>
          <a:xfrm>
            <a:off x="4257654" y="1788149"/>
            <a:ext cx="1759687" cy="17836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2660674" y="2634534"/>
            <a:ext cx="159698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6520671" y="1788149"/>
            <a:ext cx="5455812" cy="1384995"/>
          </a:xfrm>
          <a:prstGeom prst="rect">
            <a:avLst/>
          </a:prstGeom>
          <a:noFill/>
        </p:spPr>
        <p:txBody>
          <a:bodyPr wrap="square" rtlCol="0">
            <a:spAutoFit/>
          </a:bodyPr>
          <a:lstStyle/>
          <a:p>
            <a:r>
              <a:rPr lang="en-US" sz="2400" dirty="0"/>
              <a:t>In Bangladesh, </a:t>
            </a:r>
          </a:p>
          <a:p>
            <a:r>
              <a:rPr lang="en-US" sz="6000" dirty="0">
                <a:solidFill>
                  <a:srgbClr val="C00000"/>
                </a:solidFill>
              </a:rPr>
              <a:t>46.8% </a:t>
            </a:r>
            <a:r>
              <a:rPr lang="en-US" sz="2400" dirty="0"/>
              <a:t>population is anemic.</a:t>
            </a:r>
          </a:p>
        </p:txBody>
      </p:sp>
      <p:sp>
        <p:nvSpPr>
          <p:cNvPr id="10" name="TextBox 9">
            <a:extLst>
              <a:ext uri="{FF2B5EF4-FFF2-40B4-BE49-F238E27FC236}">
                <a16:creationId xmlns:a16="http://schemas.microsoft.com/office/drawing/2014/main" id="{E678AB34-1A7E-6E7C-43E5-81C87322AB0F}"/>
              </a:ext>
            </a:extLst>
          </p:cNvPr>
          <p:cNvSpPr txBox="1"/>
          <p:nvPr/>
        </p:nvSpPr>
        <p:spPr>
          <a:xfrm>
            <a:off x="7381002" y="5868850"/>
            <a:ext cx="4036641" cy="312650"/>
          </a:xfrm>
          <a:prstGeom prst="rect">
            <a:avLst/>
          </a:prstGeom>
          <a:noFill/>
        </p:spPr>
        <p:txBody>
          <a:bodyPr wrap="square">
            <a:spAutoFit/>
          </a:bodyPr>
          <a:lstStyle/>
          <a:p>
            <a:pPr marR="0" lvl="0">
              <a:lnSpc>
                <a:spcPct val="107000"/>
              </a:lnSpc>
              <a:spcBef>
                <a:spcPts val="0"/>
              </a:spcBef>
              <a:spcAft>
                <a:spcPts val="800"/>
              </a:spcAft>
            </a:pPr>
            <a:r>
              <a:rPr lang="en-US" sz="1400" dirty="0"/>
              <a:t>Ref: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WHO Global Anaemia estimates, 2021 Edition</a:t>
            </a:r>
          </a:p>
        </p:txBody>
      </p:sp>
      <p:sp>
        <p:nvSpPr>
          <p:cNvPr id="14" name="TextBox 13">
            <a:extLst>
              <a:ext uri="{FF2B5EF4-FFF2-40B4-BE49-F238E27FC236}">
                <a16:creationId xmlns:a16="http://schemas.microsoft.com/office/drawing/2014/main" id="{28F39012-2011-01FB-0F5E-5DD1009E227E}"/>
              </a:ext>
            </a:extLst>
          </p:cNvPr>
          <p:cNvSpPr txBox="1"/>
          <p:nvPr/>
        </p:nvSpPr>
        <p:spPr>
          <a:xfrm>
            <a:off x="6093544" y="4316189"/>
            <a:ext cx="5949088" cy="1200329"/>
          </a:xfrm>
          <a:prstGeom prst="rect">
            <a:avLst/>
          </a:prstGeom>
          <a:noFill/>
        </p:spPr>
        <p:txBody>
          <a:bodyPr wrap="square">
            <a:spAutoFit/>
          </a:bodyPr>
          <a:lstStyle/>
          <a:p>
            <a:pPr algn="ctr"/>
            <a:r>
              <a:rPr lang="en-US" sz="2400" b="1" dirty="0">
                <a:solidFill>
                  <a:srgbClr val="9D0C0C"/>
                </a:solidFill>
              </a:rPr>
              <a:t>36.7%</a:t>
            </a:r>
            <a:r>
              <a:rPr lang="en-US" sz="2400" dirty="0"/>
              <a:t> women of child bearing age and </a:t>
            </a:r>
            <a:r>
              <a:rPr lang="en-US" sz="2400" b="1" dirty="0">
                <a:solidFill>
                  <a:srgbClr val="9D0C0C"/>
                </a:solidFill>
                <a:effectLst/>
                <a:latin typeface="Calibri" panose="020F0502020204030204" pitchFamily="34" charset="0"/>
                <a:ea typeface="Calibri" panose="020F0502020204030204" pitchFamily="34" charset="0"/>
                <a:cs typeface="Times New Roman" panose="02020603050405020304" pitchFamily="18" charset="0"/>
              </a:rPr>
              <a:t>42.20%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pregnant women </a:t>
            </a:r>
            <a:r>
              <a:rPr lang="en-US" sz="2400" dirty="0"/>
              <a:t>are suffering from </a:t>
            </a:r>
            <a:r>
              <a:rPr lang="en-US" sz="2400" b="1" dirty="0">
                <a:solidFill>
                  <a:srgbClr val="9D0C0C"/>
                </a:solidFill>
              </a:rPr>
              <a:t>iron deficiency anemia</a:t>
            </a:r>
          </a:p>
        </p:txBody>
      </p:sp>
      <p:sp>
        <p:nvSpPr>
          <p:cNvPr id="16" name="TextBox 15">
            <a:extLst>
              <a:ext uri="{FF2B5EF4-FFF2-40B4-BE49-F238E27FC236}">
                <a16:creationId xmlns:a16="http://schemas.microsoft.com/office/drawing/2014/main" id="{E1757E1A-98C0-2CAC-A42E-43F5680A800D}"/>
              </a:ext>
            </a:extLst>
          </p:cNvPr>
          <p:cNvSpPr txBox="1"/>
          <p:nvPr/>
        </p:nvSpPr>
        <p:spPr>
          <a:xfrm>
            <a:off x="149369" y="4541178"/>
            <a:ext cx="6371302" cy="1015663"/>
          </a:xfrm>
          <a:prstGeom prst="rect">
            <a:avLst/>
          </a:prstGeom>
          <a:noFill/>
        </p:spPr>
        <p:txBody>
          <a:bodyPr wrap="square">
            <a:spAutoFit/>
          </a:bodyPr>
          <a:lstStyle/>
          <a:p>
            <a:r>
              <a:rPr lang="en-US" sz="2400" dirty="0"/>
              <a:t>Iron Deficiency Anemia stands for </a:t>
            </a:r>
            <a:r>
              <a:rPr lang="en-US" sz="2400" b="1" dirty="0">
                <a:solidFill>
                  <a:srgbClr val="9D0C0C"/>
                </a:solidFill>
              </a:rPr>
              <a:t>13.6%</a:t>
            </a:r>
            <a:r>
              <a:rPr lang="en-US" sz="2400" dirty="0"/>
              <a:t> of it</a:t>
            </a:r>
          </a:p>
          <a:p>
            <a:endParaRPr lang="en-US" dirty="0"/>
          </a:p>
          <a:p>
            <a:endParaRPr lang="en-US" dirty="0"/>
          </a:p>
        </p:txBody>
      </p:sp>
      <p:cxnSp>
        <p:nvCxnSpPr>
          <p:cNvPr id="18" name="Straight Connector 17">
            <a:extLst>
              <a:ext uri="{FF2B5EF4-FFF2-40B4-BE49-F238E27FC236}">
                <a16:creationId xmlns:a16="http://schemas.microsoft.com/office/drawing/2014/main" id="{B7EC7064-C031-3EF3-579D-AB9BC2EDC799}"/>
              </a:ext>
            </a:extLst>
          </p:cNvPr>
          <p:cNvCxnSpPr/>
          <p:nvPr/>
        </p:nvCxnSpPr>
        <p:spPr>
          <a:xfrm>
            <a:off x="6017341" y="4047855"/>
            <a:ext cx="0" cy="1749137"/>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976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49B-FDDE-D574-0F92-76DEC0F8369F}"/>
              </a:ext>
            </a:extLst>
          </p:cNvPr>
          <p:cNvSpPr>
            <a:spLocks noGrp="1"/>
          </p:cNvSpPr>
          <p:nvPr>
            <p:ph type="title"/>
          </p:nvPr>
        </p:nvSpPr>
        <p:spPr>
          <a:xfrm>
            <a:off x="3928970" y="30261"/>
            <a:ext cx="3931920" cy="748454"/>
          </a:xfrm>
        </p:spPr>
        <p:txBody>
          <a:bodyPr/>
          <a:lstStyle/>
          <a:p>
            <a:r>
              <a:rPr lang="en-US" dirty="0">
                <a:solidFill>
                  <a:srgbClr val="C00000"/>
                </a:solidFill>
              </a:rPr>
              <a:t>Erythropoiesis</a:t>
            </a:r>
          </a:p>
        </p:txBody>
      </p:sp>
      <p:sp>
        <p:nvSpPr>
          <p:cNvPr id="3" name="Content Placeholder 2">
            <a:extLst>
              <a:ext uri="{FF2B5EF4-FFF2-40B4-BE49-F238E27FC236}">
                <a16:creationId xmlns:a16="http://schemas.microsoft.com/office/drawing/2014/main" id="{A8740812-949B-A0F2-6413-D4ED31C92B4E}"/>
              </a:ext>
            </a:extLst>
          </p:cNvPr>
          <p:cNvSpPr>
            <a:spLocks noGrp="1"/>
          </p:cNvSpPr>
          <p:nvPr>
            <p:ph idx="1"/>
          </p:nvPr>
        </p:nvSpPr>
        <p:spPr>
          <a:xfrm>
            <a:off x="865730" y="974143"/>
            <a:ext cx="10058400" cy="4023360"/>
          </a:xfrm>
        </p:spPr>
        <p:txBody>
          <a:bodyPr/>
          <a:lstStyle/>
          <a:p>
            <a:r>
              <a:rPr lang="en-US" sz="2400" dirty="0"/>
              <a:t>Erythropoiesis is the process of the origin, development and maturation of erythrocytes.</a:t>
            </a:r>
          </a:p>
          <a:p>
            <a:r>
              <a:rPr lang="en-US" sz="2400" dirty="0"/>
              <a:t>Site-Red bone marrow in adult</a:t>
            </a:r>
          </a:p>
          <a:p>
            <a:endParaRPr lang="en-US" dirty="0"/>
          </a:p>
        </p:txBody>
      </p:sp>
      <p:pic>
        <p:nvPicPr>
          <p:cNvPr id="5" name="Picture 4">
            <a:extLst>
              <a:ext uri="{FF2B5EF4-FFF2-40B4-BE49-F238E27FC236}">
                <a16:creationId xmlns:a16="http://schemas.microsoft.com/office/drawing/2014/main" id="{AEB3CC2C-F954-418E-C4B3-3034D171602E}"/>
              </a:ext>
            </a:extLst>
          </p:cNvPr>
          <p:cNvPicPr>
            <a:picLocks noChangeAspect="1"/>
          </p:cNvPicPr>
          <p:nvPr/>
        </p:nvPicPr>
        <p:blipFill rotWithShape="1">
          <a:blip r:embed="rId2">
            <a:extLst>
              <a:ext uri="{28A0092B-C50C-407E-A947-70E740481C1C}">
                <a14:useLocalDpi xmlns:a14="http://schemas.microsoft.com/office/drawing/2010/main" val="0"/>
              </a:ext>
            </a:extLst>
          </a:blip>
          <a:srcRect b="8576"/>
          <a:stretch/>
        </p:blipFill>
        <p:spPr>
          <a:xfrm>
            <a:off x="663132" y="2985823"/>
            <a:ext cx="11223522" cy="3101336"/>
          </a:xfrm>
          <a:prstGeom prst="rect">
            <a:avLst/>
          </a:prstGeom>
        </p:spPr>
      </p:pic>
      <p:sp>
        <p:nvSpPr>
          <p:cNvPr id="7" name="TextBox 6">
            <a:extLst>
              <a:ext uri="{FF2B5EF4-FFF2-40B4-BE49-F238E27FC236}">
                <a16:creationId xmlns:a16="http://schemas.microsoft.com/office/drawing/2014/main" id="{1BB4F71A-9E71-2FFF-3470-E8A994EDE713}"/>
              </a:ext>
            </a:extLst>
          </p:cNvPr>
          <p:cNvSpPr txBox="1"/>
          <p:nvPr/>
        </p:nvSpPr>
        <p:spPr>
          <a:xfrm>
            <a:off x="2035279" y="3259723"/>
            <a:ext cx="3229896" cy="338554"/>
          </a:xfrm>
          <a:prstGeom prst="rect">
            <a:avLst/>
          </a:prstGeom>
          <a:solidFill>
            <a:schemeClr val="bg1"/>
          </a:solidFill>
        </p:spPr>
        <p:txBody>
          <a:bodyPr wrap="square" rtlCol="0">
            <a:spAutoFit/>
          </a:bodyPr>
          <a:lstStyle/>
          <a:p>
            <a:r>
              <a:rPr lang="en-US" sz="1600" dirty="0">
                <a:solidFill>
                  <a:srgbClr val="83679E"/>
                </a:solidFill>
              </a:rPr>
              <a:t>Requires folate, vit B12,zinc</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15F3084-5907-65F9-4B9A-8B04C971C6BB}"/>
                  </a:ext>
                </a:extLst>
              </p14:cNvPr>
              <p14:cNvContentPartPr/>
              <p14:nvPr/>
            </p14:nvContentPartPr>
            <p14:xfrm>
              <a:off x="-708468" y="2374003"/>
              <a:ext cx="360" cy="360"/>
            </p14:xfrm>
          </p:contentPart>
        </mc:Choice>
        <mc:Fallback xmlns="">
          <p:pic>
            <p:nvPicPr>
              <p:cNvPr id="9" name="Ink 8">
                <a:extLst>
                  <a:ext uri="{FF2B5EF4-FFF2-40B4-BE49-F238E27FC236}">
                    <a16:creationId xmlns:a16="http://schemas.microsoft.com/office/drawing/2014/main" id="{E15F3084-5907-65F9-4B9A-8B04C971C6BB}"/>
                  </a:ext>
                </a:extLst>
              </p:cNvPr>
              <p:cNvPicPr/>
              <p:nvPr/>
            </p:nvPicPr>
            <p:blipFill>
              <a:blip r:embed="rId4"/>
              <a:stretch>
                <a:fillRect/>
              </a:stretch>
            </p:blipFill>
            <p:spPr>
              <a:xfrm>
                <a:off x="-744468" y="233800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51A2316-2EDD-6E62-6E17-D444ED4FB53F}"/>
                  </a:ext>
                </a:extLst>
              </p14:cNvPr>
              <p14:cNvContentPartPr/>
              <p14:nvPr/>
            </p14:nvContentPartPr>
            <p14:xfrm>
              <a:off x="663132" y="2034883"/>
              <a:ext cx="6120" cy="2880"/>
            </p14:xfrm>
          </p:contentPart>
        </mc:Choice>
        <mc:Fallback xmlns="">
          <p:pic>
            <p:nvPicPr>
              <p:cNvPr id="10" name="Ink 9">
                <a:extLst>
                  <a:ext uri="{FF2B5EF4-FFF2-40B4-BE49-F238E27FC236}">
                    <a16:creationId xmlns:a16="http://schemas.microsoft.com/office/drawing/2014/main" id="{A51A2316-2EDD-6E62-6E17-D444ED4FB53F}"/>
                  </a:ext>
                </a:extLst>
              </p:cNvPr>
              <p:cNvPicPr/>
              <p:nvPr/>
            </p:nvPicPr>
            <p:blipFill>
              <a:blip r:embed="rId6"/>
              <a:stretch>
                <a:fillRect/>
              </a:stretch>
            </p:blipFill>
            <p:spPr>
              <a:xfrm>
                <a:off x="627492" y="1999243"/>
                <a:ext cx="77760" cy="74520"/>
              </a:xfrm>
              <a:prstGeom prst="rect">
                <a:avLst/>
              </a:prstGeom>
            </p:spPr>
          </p:pic>
        </mc:Fallback>
      </mc:AlternateContent>
    </p:spTree>
    <p:extLst>
      <p:ext uri="{BB962C8B-B14F-4D97-AF65-F5344CB8AC3E}">
        <p14:creationId xmlns:p14="http://schemas.microsoft.com/office/powerpoint/2010/main" val="171365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BA55-4752-EB4C-EBA3-6BD463E5E50D}"/>
              </a:ext>
            </a:extLst>
          </p:cNvPr>
          <p:cNvSpPr>
            <a:spLocks noGrp="1"/>
          </p:cNvSpPr>
          <p:nvPr>
            <p:ph type="title"/>
          </p:nvPr>
        </p:nvSpPr>
        <p:spPr/>
        <p:txBody>
          <a:bodyPr/>
          <a:lstStyle/>
          <a:p>
            <a:r>
              <a:rPr lang="en-US" dirty="0">
                <a:solidFill>
                  <a:srgbClr val="9D0C0C"/>
                </a:solidFill>
              </a:rPr>
              <a:t>Factors required for erythropoiesis </a:t>
            </a:r>
            <a:br>
              <a:rPr lang="en-US" dirty="0"/>
            </a:br>
            <a:endParaRPr lang="en-US" dirty="0"/>
          </a:p>
        </p:txBody>
      </p:sp>
      <p:sp>
        <p:nvSpPr>
          <p:cNvPr id="3" name="Content Placeholder 2">
            <a:extLst>
              <a:ext uri="{FF2B5EF4-FFF2-40B4-BE49-F238E27FC236}">
                <a16:creationId xmlns:a16="http://schemas.microsoft.com/office/drawing/2014/main" id="{D8AEC08F-A260-AD7C-700F-567B3ADBA2B4}"/>
              </a:ext>
            </a:extLst>
          </p:cNvPr>
          <p:cNvSpPr>
            <a:spLocks noGrp="1"/>
          </p:cNvSpPr>
          <p:nvPr>
            <p:ph idx="1"/>
          </p:nvPr>
        </p:nvSpPr>
        <p:spPr>
          <a:xfrm>
            <a:off x="2017579" y="1461565"/>
            <a:ext cx="9138101" cy="4718010"/>
          </a:xfrm>
        </p:spPr>
        <p:txBody>
          <a:bodyPr numCol="2">
            <a:normAutofit/>
          </a:bodyPr>
          <a:lstStyle/>
          <a:p>
            <a:r>
              <a:rPr lang="en-US" b="1" dirty="0">
                <a:solidFill>
                  <a:schemeClr val="tx1"/>
                </a:solidFill>
              </a:rPr>
              <a:t>Minerals </a:t>
            </a:r>
          </a:p>
          <a:p>
            <a:pPr>
              <a:buFont typeface="Wingdings" panose="05000000000000000000" pitchFamily="2" charset="2"/>
              <a:buChar char="§"/>
            </a:pPr>
            <a:r>
              <a:rPr lang="en-US" dirty="0">
                <a:solidFill>
                  <a:schemeClr val="tx1"/>
                </a:solidFill>
              </a:rPr>
              <a:t>Iron</a:t>
            </a:r>
          </a:p>
          <a:p>
            <a:pPr>
              <a:buFont typeface="Wingdings" panose="05000000000000000000" pitchFamily="2" charset="2"/>
              <a:buChar char="§"/>
            </a:pPr>
            <a:r>
              <a:rPr lang="en-US" dirty="0">
                <a:solidFill>
                  <a:schemeClr val="tx1"/>
                </a:solidFill>
              </a:rPr>
              <a:t>Zinc</a:t>
            </a:r>
          </a:p>
          <a:p>
            <a:pPr>
              <a:buFont typeface="Wingdings" panose="05000000000000000000" pitchFamily="2" charset="2"/>
              <a:buChar char="§"/>
            </a:pPr>
            <a:r>
              <a:rPr lang="en-US" dirty="0">
                <a:solidFill>
                  <a:schemeClr val="tx1"/>
                </a:solidFill>
              </a:rPr>
              <a:t> Cobalt</a:t>
            </a:r>
          </a:p>
          <a:p>
            <a:pPr>
              <a:buFont typeface="Wingdings" panose="05000000000000000000" pitchFamily="2" charset="2"/>
              <a:buChar char="§"/>
            </a:pPr>
            <a:r>
              <a:rPr lang="en-US" dirty="0">
                <a:solidFill>
                  <a:schemeClr val="tx1"/>
                </a:solidFill>
              </a:rPr>
              <a:t>Copper</a:t>
            </a:r>
          </a:p>
          <a:p>
            <a:pPr>
              <a:buFont typeface="Wingdings" panose="05000000000000000000" pitchFamily="2" charset="2"/>
              <a:buChar char="§"/>
            </a:pPr>
            <a:endParaRPr lang="en-US" dirty="0">
              <a:solidFill>
                <a:schemeClr val="tx1"/>
              </a:solidFill>
            </a:endParaRPr>
          </a:p>
          <a:p>
            <a:pPr marL="0" indent="0">
              <a:buNone/>
            </a:pPr>
            <a:r>
              <a:rPr lang="en-US" b="1" dirty="0">
                <a:solidFill>
                  <a:schemeClr val="tx1"/>
                </a:solidFill>
              </a:rPr>
              <a:t>Hormones : </a:t>
            </a:r>
          </a:p>
          <a:p>
            <a:pPr>
              <a:buFont typeface="Wingdings" panose="05000000000000000000" pitchFamily="2" charset="2"/>
              <a:buChar char="§"/>
            </a:pPr>
            <a:r>
              <a:rPr lang="en-US" dirty="0">
                <a:solidFill>
                  <a:schemeClr val="tx1"/>
                </a:solidFill>
              </a:rPr>
              <a:t>Erythropoietin</a:t>
            </a:r>
          </a:p>
          <a:p>
            <a:pPr>
              <a:buFont typeface="Wingdings" panose="05000000000000000000" pitchFamily="2" charset="2"/>
              <a:buChar char="§"/>
            </a:pPr>
            <a:r>
              <a:rPr lang="en-US" dirty="0">
                <a:solidFill>
                  <a:schemeClr val="tx1"/>
                </a:solidFill>
              </a:rPr>
              <a:t>Androgens</a:t>
            </a:r>
          </a:p>
          <a:p>
            <a:pPr>
              <a:buFont typeface="Wingdings" panose="05000000000000000000" pitchFamily="2" charset="2"/>
              <a:buChar char="§"/>
            </a:pPr>
            <a:r>
              <a:rPr lang="en-US" dirty="0" err="1">
                <a:solidFill>
                  <a:schemeClr val="tx1"/>
                </a:solidFill>
              </a:rPr>
              <a:t>Thryoxine</a:t>
            </a:r>
            <a:endParaRPr lang="en-US" dirty="0">
              <a:solidFill>
                <a:schemeClr val="tx1"/>
              </a:solidFill>
            </a:endParaRPr>
          </a:p>
          <a:p>
            <a:pPr marL="0" indent="0">
              <a:buNone/>
            </a:pPr>
            <a:r>
              <a:rPr lang="en-US" b="1" dirty="0">
                <a:solidFill>
                  <a:schemeClr val="tx1"/>
                </a:solidFill>
              </a:rPr>
              <a:t>Vitamins :</a:t>
            </a:r>
          </a:p>
          <a:p>
            <a:pPr>
              <a:buFont typeface="Wingdings" panose="05000000000000000000" pitchFamily="2" charset="2"/>
              <a:buChar char="§"/>
            </a:pPr>
            <a:r>
              <a:rPr lang="en-US" dirty="0">
                <a:solidFill>
                  <a:schemeClr val="tx1"/>
                </a:solidFill>
              </a:rPr>
              <a:t> Folic acid</a:t>
            </a:r>
          </a:p>
          <a:p>
            <a:pPr>
              <a:buFont typeface="Wingdings" panose="05000000000000000000" pitchFamily="2" charset="2"/>
              <a:buChar char="§"/>
            </a:pPr>
            <a:r>
              <a:rPr lang="en-US" dirty="0">
                <a:solidFill>
                  <a:schemeClr val="tx1"/>
                </a:solidFill>
              </a:rPr>
              <a:t>Vitamin B12</a:t>
            </a:r>
          </a:p>
          <a:p>
            <a:pPr>
              <a:buFont typeface="Wingdings" panose="05000000000000000000" pitchFamily="2" charset="2"/>
              <a:buChar char="§"/>
            </a:pPr>
            <a:r>
              <a:rPr lang="en-US" dirty="0">
                <a:solidFill>
                  <a:schemeClr val="tx1"/>
                </a:solidFill>
              </a:rPr>
              <a:t> Vitamin C</a:t>
            </a:r>
          </a:p>
          <a:p>
            <a:pPr>
              <a:buFont typeface="Wingdings" panose="05000000000000000000" pitchFamily="2" charset="2"/>
              <a:buChar char="§"/>
            </a:pPr>
            <a:r>
              <a:rPr lang="en-US" dirty="0">
                <a:solidFill>
                  <a:schemeClr val="tx1"/>
                </a:solidFill>
              </a:rPr>
              <a:t> Pyridoxine (B6)</a:t>
            </a:r>
          </a:p>
          <a:p>
            <a:pPr>
              <a:buFont typeface="Wingdings" panose="05000000000000000000" pitchFamily="2" charset="2"/>
              <a:buChar char="§"/>
            </a:pPr>
            <a:r>
              <a:rPr lang="en-US" dirty="0">
                <a:solidFill>
                  <a:schemeClr val="tx1"/>
                </a:solidFill>
              </a:rPr>
              <a:t> Riboflavin</a:t>
            </a:r>
          </a:p>
          <a:p>
            <a:pPr>
              <a:buFont typeface="Wingdings" panose="05000000000000000000" pitchFamily="2" charset="2"/>
              <a:buChar char="§"/>
            </a:pPr>
            <a:r>
              <a:rPr lang="en-US" dirty="0">
                <a:solidFill>
                  <a:schemeClr val="tx1"/>
                </a:solidFill>
              </a:rPr>
              <a:t>Vitamin A</a:t>
            </a:r>
          </a:p>
          <a:p>
            <a:endParaRPr lang="en-US" dirty="0"/>
          </a:p>
        </p:txBody>
      </p:sp>
    </p:spTree>
    <p:extLst>
      <p:ext uri="{BB962C8B-B14F-4D97-AF65-F5344CB8AC3E}">
        <p14:creationId xmlns:p14="http://schemas.microsoft.com/office/powerpoint/2010/main" val="3366033250"/>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4549</TotalTime>
  <Words>3210</Words>
  <Application>Microsoft Office PowerPoint</Application>
  <PresentationFormat>Widescreen</PresentationFormat>
  <Paragraphs>492</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Garamond</vt:lpstr>
      <vt:lpstr>Myriad Pro</vt:lpstr>
      <vt:lpstr>MyriadPro-Semibold</vt:lpstr>
      <vt:lpstr>Symbol</vt:lpstr>
      <vt:lpstr>Wingdings</vt:lpstr>
      <vt:lpstr>Retrospect</vt:lpstr>
      <vt:lpstr>Iron deficiency anemia and the role of Ferric maltol</vt:lpstr>
      <vt:lpstr>Anemia </vt:lpstr>
      <vt:lpstr>Severity of Anemia</vt:lpstr>
      <vt:lpstr>Types of anemia</vt:lpstr>
      <vt:lpstr>Types of anemia</vt:lpstr>
      <vt:lpstr>Epidemiology</vt:lpstr>
      <vt:lpstr>Epidemiology</vt:lpstr>
      <vt:lpstr>Erythropoiesis</vt:lpstr>
      <vt:lpstr>Factors required for erythropoiesis  </vt:lpstr>
      <vt:lpstr>Folic acid</vt:lpstr>
      <vt:lpstr>Zinc</vt:lpstr>
      <vt:lpstr>Iron</vt:lpstr>
      <vt:lpstr>Iron RDA &amp; sources</vt:lpstr>
      <vt:lpstr>Iron Homeostasis</vt:lpstr>
      <vt:lpstr>Iron Homeostasis</vt:lpstr>
      <vt:lpstr>PowerPoint Presentation</vt:lpstr>
      <vt:lpstr>Facts of Iron homeostasis</vt:lpstr>
      <vt:lpstr>PowerPoint Presentation</vt:lpstr>
      <vt:lpstr>Iron deficiency anemia</vt:lpstr>
      <vt:lpstr>Etiology/Risk Factor</vt:lpstr>
      <vt:lpstr>Management of Iron deficiency anemia</vt:lpstr>
      <vt:lpstr>History Taking</vt:lpstr>
      <vt:lpstr>Physical examination</vt:lpstr>
      <vt:lpstr>Investigations</vt:lpstr>
      <vt:lpstr>Differential Diagnosis</vt:lpstr>
      <vt:lpstr>IDA due to menstrual disorder</vt:lpstr>
      <vt:lpstr>IDA in Pregnancy</vt:lpstr>
      <vt:lpstr>IDA in Pregnancy</vt:lpstr>
      <vt:lpstr>Complications of IDA in pregnancy</vt:lpstr>
      <vt:lpstr>Treatment</vt:lpstr>
      <vt:lpstr>Unmet needs in treating IDA with oral iron</vt:lpstr>
      <vt:lpstr>Unmet needs in treating IDA with oral iron</vt:lpstr>
      <vt:lpstr>PowerPoint Presentation</vt:lpstr>
      <vt:lpstr>PowerPoint Presentation</vt:lpstr>
      <vt:lpstr>PowerPoint Presentation</vt:lpstr>
      <vt:lpstr>PHARMACOLOGY </vt:lpstr>
      <vt:lpstr>SIDE EFFECTS </vt:lpstr>
      <vt:lpstr>CONTRAINDICATIONS </vt:lpstr>
      <vt:lpstr>WARNING AND PRECAUTION </vt:lpstr>
      <vt:lpstr>USE IN SPECIFIC POPULATIONS </vt:lpstr>
      <vt:lpstr>OVERDOSE </vt:lpstr>
      <vt:lpstr>DRUG INTERACTION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deficiency anemia</dc:title>
  <dc:creator>Sanjeda Ahmed</dc:creator>
  <cp:lastModifiedBy>DMA Team-1</cp:lastModifiedBy>
  <cp:revision>91</cp:revision>
  <dcterms:created xsi:type="dcterms:W3CDTF">2021-07-07T04:28:00Z</dcterms:created>
  <dcterms:modified xsi:type="dcterms:W3CDTF">2026-07-01T05:51:16Z</dcterms:modified>
</cp:coreProperties>
</file>